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Cormorant Garamond Bold Italics" panose="020B0604020202020204" charset="0"/>
      <p:regular r:id="rId14"/>
    </p:embeddedFont>
    <p:embeddedFont>
      <p:font typeface="Cormorant Garamond Italics" panose="020B0604020202020204" charset="0"/>
      <p:regular r:id="rId15"/>
    </p:embeddedFont>
    <p:embeddedFont>
      <p:font typeface="Quicksand" panose="020B0604020202020204" charset="0"/>
      <p:regular r:id="rId16"/>
    </p:embeddedFont>
    <p:embeddedFont>
      <p:font typeface="Quicksand Bold" panose="020B0604020202020204" charset="0"/>
      <p:regular r:id="rId17"/>
    </p:embeddedFont>
    <p:embeddedFont>
      <p:font typeface="Times New Roman Italics" panose="020B0604020202020204"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6/25/2025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6/25/2025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6/25/2025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6/25/2025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9158735" y="990600"/>
            <a:ext cx="8114971" cy="0"/>
          </a:xfrm>
          <a:prstGeom prst="line">
            <a:avLst/>
          </a:prstGeom>
          <a:ln w="76200" cap="flat">
            <a:solidFill>
              <a:srgbClr val="0F4662"/>
            </a:solidFill>
            <a:prstDash val="solid"/>
            <a:headEnd type="none" w="sm" len="sm"/>
            <a:tailEnd type="none" w="sm" len="sm"/>
          </a:ln>
        </p:spPr>
      </p:sp>
      <p:sp>
        <p:nvSpPr>
          <p:cNvPr id="3" name="AutoShape 3"/>
          <p:cNvSpPr/>
          <p:nvPr/>
        </p:nvSpPr>
        <p:spPr>
          <a:xfrm>
            <a:off x="1043764" y="9296400"/>
            <a:ext cx="8114971" cy="0"/>
          </a:xfrm>
          <a:prstGeom prst="line">
            <a:avLst/>
          </a:prstGeom>
          <a:ln w="76200" cap="flat">
            <a:solidFill>
              <a:srgbClr val="0F4662"/>
            </a:solidFill>
            <a:prstDash val="solid"/>
            <a:headEnd type="none" w="sm" len="sm"/>
            <a:tailEnd type="none" w="sm" len="sm"/>
          </a:ln>
        </p:spPr>
      </p:sp>
      <p:sp>
        <p:nvSpPr>
          <p:cNvPr id="4" name="Freeform 4"/>
          <p:cNvSpPr/>
          <p:nvPr/>
        </p:nvSpPr>
        <p:spPr>
          <a:xfrm>
            <a:off x="9618706" y="9037492"/>
            <a:ext cx="2726603" cy="405582"/>
          </a:xfrm>
          <a:custGeom>
            <a:avLst/>
            <a:gdLst/>
            <a:ahLst/>
            <a:cxnLst/>
            <a:rect l="l" t="t" r="r" b="b"/>
            <a:pathLst>
              <a:path w="2726603" h="405582">
                <a:moveTo>
                  <a:pt x="0" y="0"/>
                </a:moveTo>
                <a:lnTo>
                  <a:pt x="2726604" y="0"/>
                </a:lnTo>
                <a:lnTo>
                  <a:pt x="2726604" y="405582"/>
                </a:lnTo>
                <a:lnTo>
                  <a:pt x="0" y="40558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a:off x="5646742" y="807892"/>
            <a:ext cx="2968854" cy="441617"/>
          </a:xfrm>
          <a:custGeom>
            <a:avLst/>
            <a:gdLst/>
            <a:ahLst/>
            <a:cxnLst/>
            <a:rect l="l" t="t" r="r" b="b"/>
            <a:pathLst>
              <a:path w="2968854" h="441617">
                <a:moveTo>
                  <a:pt x="0" y="0"/>
                </a:moveTo>
                <a:lnTo>
                  <a:pt x="2968854" y="0"/>
                </a:lnTo>
                <a:lnTo>
                  <a:pt x="2968854" y="441616"/>
                </a:lnTo>
                <a:lnTo>
                  <a:pt x="0" y="44161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a:off x="1203032" y="6878911"/>
            <a:ext cx="2874675" cy="2257744"/>
          </a:xfrm>
          <a:custGeom>
            <a:avLst/>
            <a:gdLst/>
            <a:ahLst/>
            <a:cxnLst/>
            <a:rect l="l" t="t" r="r" b="b"/>
            <a:pathLst>
              <a:path w="2874675" h="2257744">
                <a:moveTo>
                  <a:pt x="0" y="0"/>
                </a:moveTo>
                <a:lnTo>
                  <a:pt x="2874675" y="0"/>
                </a:lnTo>
                <a:lnTo>
                  <a:pt x="2874675" y="2257745"/>
                </a:lnTo>
                <a:lnTo>
                  <a:pt x="0" y="2257745"/>
                </a:lnTo>
                <a:lnTo>
                  <a:pt x="0" y="0"/>
                </a:lnTo>
                <a:close/>
              </a:path>
            </a:pathLst>
          </a:custGeom>
          <a:blipFill>
            <a:blip r:embed="rId4"/>
            <a:stretch>
              <a:fillRect l="-9513" t="-14316" r="-9666"/>
            </a:stretch>
          </a:blipFill>
        </p:spPr>
      </p:sp>
      <p:sp>
        <p:nvSpPr>
          <p:cNvPr id="8" name="Freeform 8"/>
          <p:cNvSpPr/>
          <p:nvPr/>
        </p:nvSpPr>
        <p:spPr>
          <a:xfrm>
            <a:off x="936185" y="4713794"/>
            <a:ext cx="3371508" cy="1750100"/>
          </a:xfrm>
          <a:custGeom>
            <a:avLst/>
            <a:gdLst/>
            <a:ahLst/>
            <a:cxnLst/>
            <a:rect l="l" t="t" r="r" b="b"/>
            <a:pathLst>
              <a:path w="4422980" h="1750100">
                <a:moveTo>
                  <a:pt x="0" y="0"/>
                </a:moveTo>
                <a:lnTo>
                  <a:pt x="4422980" y="0"/>
                </a:lnTo>
                <a:lnTo>
                  <a:pt x="4422980" y="1750101"/>
                </a:lnTo>
                <a:lnTo>
                  <a:pt x="0" y="1750101"/>
                </a:lnTo>
                <a:lnTo>
                  <a:pt x="0" y="0"/>
                </a:lnTo>
                <a:close/>
              </a:path>
            </a:pathLst>
          </a:custGeom>
          <a:blipFill>
            <a:blip r:embed="rId5"/>
            <a:stretch>
              <a:fillRect/>
            </a:stretch>
          </a:blipFill>
        </p:spPr>
      </p:sp>
      <p:sp>
        <p:nvSpPr>
          <p:cNvPr id="9" name="TextBox 9"/>
          <p:cNvSpPr txBox="1"/>
          <p:nvPr/>
        </p:nvSpPr>
        <p:spPr>
          <a:xfrm>
            <a:off x="5313694" y="1513368"/>
            <a:ext cx="11336628" cy="2501260"/>
          </a:xfrm>
          <a:prstGeom prst="rect">
            <a:avLst/>
          </a:prstGeom>
        </p:spPr>
        <p:txBody>
          <a:bodyPr lIns="0" tIns="0" rIns="0" bIns="0" rtlCol="0" anchor="t">
            <a:spAutoFit/>
          </a:bodyPr>
          <a:lstStyle/>
          <a:p>
            <a:pPr algn="ctr">
              <a:lnSpc>
                <a:spcPts val="10131"/>
              </a:lnSpc>
              <a:spcBef>
                <a:spcPct val="0"/>
              </a:spcBef>
            </a:pPr>
            <a:r>
              <a:rPr lang="en-US" sz="7236" b="1">
                <a:solidFill>
                  <a:srgbClr val="0F4662"/>
                </a:solidFill>
                <a:latin typeface="Quicksand Bold"/>
                <a:ea typeface="Quicksand Bold"/>
                <a:cs typeface="Quicksand Bold"/>
                <a:sym typeface="Quicksand Bold"/>
              </a:rPr>
              <a:t>CCBD &amp; CDSAML center</a:t>
            </a:r>
          </a:p>
          <a:p>
            <a:pPr algn="ctr">
              <a:lnSpc>
                <a:spcPts val="10131"/>
              </a:lnSpc>
              <a:spcBef>
                <a:spcPct val="0"/>
              </a:spcBef>
            </a:pPr>
            <a:endParaRPr lang="en-US" sz="7236" b="1">
              <a:solidFill>
                <a:srgbClr val="0F4662"/>
              </a:solidFill>
              <a:latin typeface="Quicksand Bold"/>
              <a:ea typeface="Quicksand Bold"/>
              <a:cs typeface="Quicksand Bold"/>
              <a:sym typeface="Quicksand Bold"/>
            </a:endParaRPr>
          </a:p>
        </p:txBody>
      </p:sp>
      <p:sp>
        <p:nvSpPr>
          <p:cNvPr id="10" name="TextBox 10"/>
          <p:cNvSpPr txBox="1"/>
          <p:nvPr/>
        </p:nvSpPr>
        <p:spPr>
          <a:xfrm>
            <a:off x="6065842" y="2728304"/>
            <a:ext cx="9116629" cy="605014"/>
          </a:xfrm>
          <a:prstGeom prst="rect">
            <a:avLst/>
          </a:prstGeom>
        </p:spPr>
        <p:txBody>
          <a:bodyPr lIns="0" tIns="0" rIns="0" bIns="0" rtlCol="0" anchor="t">
            <a:spAutoFit/>
          </a:bodyPr>
          <a:lstStyle/>
          <a:p>
            <a:pPr algn="ctr">
              <a:lnSpc>
                <a:spcPts val="5049"/>
              </a:lnSpc>
              <a:spcBef>
                <a:spcPct val="0"/>
              </a:spcBef>
            </a:pPr>
            <a:r>
              <a:rPr lang="en-US" sz="3606">
                <a:solidFill>
                  <a:srgbClr val="0F4662"/>
                </a:solidFill>
                <a:latin typeface="Quicksand"/>
                <a:ea typeface="Quicksand"/>
                <a:cs typeface="Quicksand"/>
                <a:sym typeface="Quicksand"/>
              </a:rPr>
              <a:t>Summer Internship, June–July, 2025</a:t>
            </a:r>
          </a:p>
        </p:txBody>
      </p:sp>
      <p:sp>
        <p:nvSpPr>
          <p:cNvPr id="11" name="TextBox 11"/>
          <p:cNvSpPr txBox="1"/>
          <p:nvPr/>
        </p:nvSpPr>
        <p:spPr>
          <a:xfrm>
            <a:off x="4755554" y="3466668"/>
            <a:ext cx="10754463" cy="695869"/>
          </a:xfrm>
          <a:prstGeom prst="rect">
            <a:avLst/>
          </a:prstGeom>
        </p:spPr>
        <p:txBody>
          <a:bodyPr lIns="0" tIns="0" rIns="0" bIns="0" rtlCol="0" anchor="t">
            <a:spAutoFit/>
          </a:bodyPr>
          <a:lstStyle/>
          <a:p>
            <a:pPr algn="ctr">
              <a:lnSpc>
                <a:spcPts val="5744"/>
              </a:lnSpc>
              <a:spcBef>
                <a:spcPct val="0"/>
              </a:spcBef>
            </a:pPr>
            <a:r>
              <a:rPr lang="en-US" sz="4103" b="1">
                <a:solidFill>
                  <a:srgbClr val="0F4662"/>
                </a:solidFill>
                <a:latin typeface="Quicksand Bold"/>
                <a:ea typeface="Quicksand Bold"/>
                <a:cs typeface="Quicksand Bold"/>
                <a:sym typeface="Quicksand Bold"/>
              </a:rPr>
              <a:t>REVIEW 1</a:t>
            </a:r>
          </a:p>
        </p:txBody>
      </p:sp>
      <p:sp>
        <p:nvSpPr>
          <p:cNvPr id="12" name="TextBox 12"/>
          <p:cNvSpPr txBox="1"/>
          <p:nvPr/>
        </p:nvSpPr>
        <p:spPr>
          <a:xfrm>
            <a:off x="4307693" y="4476863"/>
            <a:ext cx="11960012" cy="2561521"/>
          </a:xfrm>
          <a:prstGeom prst="rect">
            <a:avLst/>
          </a:prstGeom>
        </p:spPr>
        <p:txBody>
          <a:bodyPr lIns="0" tIns="0" rIns="0" bIns="0" rtlCol="0" anchor="t">
            <a:spAutoFit/>
          </a:bodyPr>
          <a:lstStyle/>
          <a:p>
            <a:pPr marL="0" lvl="0" indent="0" algn="ctr">
              <a:lnSpc>
                <a:spcPts val="6860"/>
              </a:lnSpc>
              <a:spcBef>
                <a:spcPct val="0"/>
              </a:spcBef>
            </a:pPr>
            <a:r>
              <a:rPr lang="en-US" sz="4900" b="1" i="1" u="none" strike="noStrike">
                <a:solidFill>
                  <a:srgbClr val="0F4662"/>
                </a:solidFill>
                <a:latin typeface="Cormorant Garamond Bold Italics"/>
                <a:ea typeface="Cormorant Garamond Bold Italics"/>
                <a:cs typeface="Cormorant Garamond Bold Italics"/>
                <a:sym typeface="Cormorant Garamond Bold Italics"/>
              </a:rPr>
              <a:t>SceneCraft: Intelligent Object Placement and Seamless Scene Integration</a:t>
            </a:r>
          </a:p>
          <a:p>
            <a:pPr marL="0" lvl="0" indent="0" algn="l">
              <a:lnSpc>
                <a:spcPts val="6860"/>
              </a:lnSpc>
              <a:spcBef>
                <a:spcPct val="0"/>
              </a:spcBef>
            </a:pPr>
            <a:endParaRPr lang="en-US" sz="4900" b="1" i="1" u="none" strike="noStrike">
              <a:solidFill>
                <a:srgbClr val="0F4662"/>
              </a:solidFill>
              <a:latin typeface="Cormorant Garamond Bold Italics"/>
              <a:ea typeface="Cormorant Garamond Bold Italics"/>
              <a:cs typeface="Cormorant Garamond Bold Italics"/>
              <a:sym typeface="Cormorant Garamond Bold Italics"/>
            </a:endParaRPr>
          </a:p>
        </p:txBody>
      </p:sp>
      <p:sp>
        <p:nvSpPr>
          <p:cNvPr id="13" name="Freeform 13"/>
          <p:cNvSpPr/>
          <p:nvPr/>
        </p:nvSpPr>
        <p:spPr>
          <a:xfrm>
            <a:off x="732774" y="1028700"/>
            <a:ext cx="3130275" cy="3177178"/>
          </a:xfrm>
          <a:custGeom>
            <a:avLst/>
            <a:gdLst/>
            <a:ahLst/>
            <a:cxnLst/>
            <a:rect l="l" t="t" r="r" b="b"/>
            <a:pathLst>
              <a:path w="5584513" h="4853578">
                <a:moveTo>
                  <a:pt x="0" y="0"/>
                </a:moveTo>
                <a:lnTo>
                  <a:pt x="5584513" y="0"/>
                </a:lnTo>
                <a:lnTo>
                  <a:pt x="5584513" y="4853578"/>
                </a:lnTo>
                <a:lnTo>
                  <a:pt x="0" y="4853578"/>
                </a:lnTo>
                <a:lnTo>
                  <a:pt x="0" y="0"/>
                </a:lnTo>
                <a:close/>
              </a:path>
            </a:pathLst>
          </a:custGeom>
          <a:blipFill>
            <a:blip r:embed="rId6"/>
            <a:stretch>
              <a:fillRect r="-9673"/>
            </a:stretch>
          </a:blipFill>
        </p:spPr>
      </p:sp>
      <p:sp>
        <p:nvSpPr>
          <p:cNvPr id="14" name="TextBox 14"/>
          <p:cNvSpPr txBox="1"/>
          <p:nvPr/>
        </p:nvSpPr>
        <p:spPr>
          <a:xfrm>
            <a:off x="5053783" y="6400913"/>
            <a:ext cx="10759491" cy="1606870"/>
          </a:xfrm>
          <a:prstGeom prst="rect">
            <a:avLst/>
          </a:prstGeom>
        </p:spPr>
        <p:txBody>
          <a:bodyPr lIns="0" tIns="0" rIns="0" bIns="0" rtlCol="0" anchor="t">
            <a:spAutoFit/>
          </a:bodyPr>
          <a:lstStyle/>
          <a:p>
            <a:pPr algn="ctr">
              <a:lnSpc>
                <a:spcPts val="4349"/>
              </a:lnSpc>
            </a:pPr>
            <a:r>
              <a:rPr lang="en-US" sz="3106">
                <a:solidFill>
                  <a:srgbClr val="0F4662"/>
                </a:solidFill>
                <a:latin typeface="Quicksand"/>
                <a:ea typeface="Quicksand"/>
                <a:cs typeface="Quicksand"/>
                <a:sym typeface="Quicksand"/>
              </a:rPr>
              <a:t>SHREYA SADALGEKAR: PES1UG22AM153</a:t>
            </a:r>
          </a:p>
          <a:p>
            <a:pPr algn="ctr">
              <a:lnSpc>
                <a:spcPts val="4349"/>
              </a:lnSpc>
            </a:pPr>
            <a:r>
              <a:rPr lang="en-US" sz="3106">
                <a:solidFill>
                  <a:srgbClr val="0F4662"/>
                </a:solidFill>
                <a:latin typeface="Quicksand"/>
                <a:ea typeface="Quicksand"/>
                <a:cs typeface="Quicksand"/>
                <a:sym typeface="Quicksand"/>
              </a:rPr>
              <a:t>UJWALA SHETTY: PES1UG22AM178</a:t>
            </a:r>
          </a:p>
          <a:p>
            <a:pPr algn="ctr">
              <a:lnSpc>
                <a:spcPts val="4349"/>
              </a:lnSpc>
              <a:spcBef>
                <a:spcPct val="0"/>
              </a:spcBef>
            </a:pPr>
            <a:r>
              <a:rPr lang="en-US" sz="3106">
                <a:solidFill>
                  <a:srgbClr val="0F4662"/>
                </a:solidFill>
                <a:latin typeface="Quicksand"/>
                <a:ea typeface="Quicksand"/>
                <a:cs typeface="Quicksand"/>
                <a:sym typeface="Quicksand"/>
              </a:rPr>
              <a:t>BINDU S: PES1UG23CS840 </a:t>
            </a:r>
          </a:p>
        </p:txBody>
      </p:sp>
      <p:sp>
        <p:nvSpPr>
          <p:cNvPr id="15" name="TextBox 15"/>
          <p:cNvSpPr txBox="1"/>
          <p:nvPr/>
        </p:nvSpPr>
        <p:spPr>
          <a:xfrm>
            <a:off x="7825772" y="8233506"/>
            <a:ext cx="5596770" cy="521112"/>
          </a:xfrm>
          <a:prstGeom prst="rect">
            <a:avLst/>
          </a:prstGeom>
        </p:spPr>
        <p:txBody>
          <a:bodyPr lIns="0" tIns="0" rIns="0" bIns="0" rtlCol="0" anchor="t">
            <a:spAutoFit/>
          </a:bodyPr>
          <a:lstStyle/>
          <a:p>
            <a:pPr marL="0" lvl="0" indent="0" algn="ctr">
              <a:lnSpc>
                <a:spcPts val="4349"/>
              </a:lnSpc>
              <a:spcBef>
                <a:spcPct val="0"/>
              </a:spcBef>
            </a:pPr>
            <a:r>
              <a:rPr lang="en-US" sz="3106" b="1" u="none" strike="noStrike">
                <a:solidFill>
                  <a:srgbClr val="0F4662"/>
                </a:solidFill>
                <a:latin typeface="Quicksand Bold"/>
                <a:ea typeface="Quicksand Bold"/>
                <a:cs typeface="Quicksand Bold"/>
                <a:sym typeface="Quicksand Bold"/>
              </a:rPr>
              <a:t>GUIDE: PROF. SINDHU R PAI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1028700" y="1956310"/>
            <a:ext cx="6492240" cy="0"/>
          </a:xfrm>
          <a:prstGeom prst="line">
            <a:avLst/>
          </a:prstGeom>
          <a:ln w="76200" cap="flat">
            <a:solidFill>
              <a:srgbClr val="0F4662"/>
            </a:solidFill>
            <a:prstDash val="solid"/>
            <a:headEnd type="none" w="sm" len="sm"/>
            <a:tailEnd type="none" w="sm" len="sm"/>
          </a:ln>
        </p:spPr>
      </p:sp>
      <p:sp>
        <p:nvSpPr>
          <p:cNvPr id="3" name="Freeform 3"/>
          <p:cNvSpPr/>
          <p:nvPr/>
        </p:nvSpPr>
        <p:spPr>
          <a:xfrm>
            <a:off x="15886848" y="-58294"/>
            <a:ext cx="1696782" cy="2390768"/>
          </a:xfrm>
          <a:custGeom>
            <a:avLst/>
            <a:gdLst/>
            <a:ahLst/>
            <a:cxnLst/>
            <a:rect l="l" t="t" r="r" b="b"/>
            <a:pathLst>
              <a:path w="1696782" h="2390768">
                <a:moveTo>
                  <a:pt x="0" y="0"/>
                </a:moveTo>
                <a:lnTo>
                  <a:pt x="1696782" y="0"/>
                </a:lnTo>
                <a:lnTo>
                  <a:pt x="1696782" y="2390767"/>
                </a:lnTo>
                <a:lnTo>
                  <a:pt x="0" y="2390767"/>
                </a:lnTo>
                <a:lnTo>
                  <a:pt x="0" y="0"/>
                </a:lnTo>
                <a:close/>
              </a:path>
            </a:pathLst>
          </a:custGeom>
          <a:blipFill>
            <a:blip r:embed="rId2"/>
            <a:stretch>
              <a:fillRect l="-34113" r="-43689"/>
            </a:stretch>
          </a:blipFill>
        </p:spPr>
      </p:sp>
      <p:sp>
        <p:nvSpPr>
          <p:cNvPr id="4" name="Freeform 4"/>
          <p:cNvSpPr/>
          <p:nvPr/>
        </p:nvSpPr>
        <p:spPr>
          <a:xfrm>
            <a:off x="1761055" y="2332473"/>
            <a:ext cx="13969201" cy="6065569"/>
          </a:xfrm>
          <a:custGeom>
            <a:avLst/>
            <a:gdLst/>
            <a:ahLst/>
            <a:cxnLst/>
            <a:rect l="l" t="t" r="r" b="b"/>
            <a:pathLst>
              <a:path w="13969201" h="6065569">
                <a:moveTo>
                  <a:pt x="0" y="0"/>
                </a:moveTo>
                <a:lnTo>
                  <a:pt x="13969201" y="0"/>
                </a:lnTo>
                <a:lnTo>
                  <a:pt x="13969201" y="6065570"/>
                </a:lnTo>
                <a:lnTo>
                  <a:pt x="0" y="6065570"/>
                </a:lnTo>
                <a:lnTo>
                  <a:pt x="0" y="0"/>
                </a:lnTo>
                <a:close/>
              </a:path>
            </a:pathLst>
          </a:custGeom>
          <a:blipFill>
            <a:blip r:embed="rId3"/>
            <a:stretch>
              <a:fillRect t="-10803" b="-2332"/>
            </a:stretch>
          </a:blipFill>
        </p:spPr>
      </p:sp>
      <p:sp>
        <p:nvSpPr>
          <p:cNvPr id="5" name="TextBox 5"/>
          <p:cNvSpPr txBox="1"/>
          <p:nvPr/>
        </p:nvSpPr>
        <p:spPr>
          <a:xfrm>
            <a:off x="1028700" y="599709"/>
            <a:ext cx="8048163"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DEMO: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1028700" y="1956310"/>
            <a:ext cx="6492240" cy="0"/>
          </a:xfrm>
          <a:prstGeom prst="line">
            <a:avLst/>
          </a:prstGeom>
          <a:ln w="76200" cap="flat">
            <a:solidFill>
              <a:srgbClr val="0F4662"/>
            </a:solidFill>
            <a:prstDash val="solid"/>
            <a:headEnd type="none" w="sm" len="sm"/>
            <a:tailEnd type="none" w="sm" len="sm"/>
          </a:ln>
        </p:spPr>
      </p:sp>
      <p:sp>
        <p:nvSpPr>
          <p:cNvPr id="3" name="Freeform 3"/>
          <p:cNvSpPr/>
          <p:nvPr/>
        </p:nvSpPr>
        <p:spPr>
          <a:xfrm>
            <a:off x="2022059" y="2223010"/>
            <a:ext cx="12109783" cy="7180817"/>
          </a:xfrm>
          <a:custGeom>
            <a:avLst/>
            <a:gdLst/>
            <a:ahLst/>
            <a:cxnLst/>
            <a:rect l="l" t="t" r="r" b="b"/>
            <a:pathLst>
              <a:path w="12109783" h="7180817">
                <a:moveTo>
                  <a:pt x="0" y="0"/>
                </a:moveTo>
                <a:lnTo>
                  <a:pt x="12109783" y="0"/>
                </a:lnTo>
                <a:lnTo>
                  <a:pt x="12109783" y="7180816"/>
                </a:lnTo>
                <a:lnTo>
                  <a:pt x="0" y="7180816"/>
                </a:lnTo>
                <a:lnTo>
                  <a:pt x="0" y="0"/>
                </a:lnTo>
                <a:close/>
              </a:path>
            </a:pathLst>
          </a:custGeom>
          <a:blipFill>
            <a:blip r:embed="rId2"/>
            <a:stretch>
              <a:fillRect t="-3714"/>
            </a:stretch>
          </a:blipFill>
        </p:spPr>
      </p:sp>
      <p:sp>
        <p:nvSpPr>
          <p:cNvPr id="4" name="TextBox 4"/>
          <p:cNvSpPr txBox="1"/>
          <p:nvPr/>
        </p:nvSpPr>
        <p:spPr>
          <a:xfrm>
            <a:off x="1028700" y="599709"/>
            <a:ext cx="8048163" cy="1085238"/>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DEMO:- Object Placement</a:t>
            </a:r>
          </a:p>
        </p:txBody>
      </p:sp>
      <p:sp>
        <p:nvSpPr>
          <p:cNvPr id="5" name="Freeform 5"/>
          <p:cNvSpPr/>
          <p:nvPr/>
        </p:nvSpPr>
        <p:spPr>
          <a:xfrm>
            <a:off x="15886848" y="-58294"/>
            <a:ext cx="1696782" cy="2390768"/>
          </a:xfrm>
          <a:custGeom>
            <a:avLst/>
            <a:gdLst/>
            <a:ahLst/>
            <a:cxnLst/>
            <a:rect l="l" t="t" r="r" b="b"/>
            <a:pathLst>
              <a:path w="1696782" h="2390768">
                <a:moveTo>
                  <a:pt x="0" y="0"/>
                </a:moveTo>
                <a:lnTo>
                  <a:pt x="1696782" y="0"/>
                </a:lnTo>
                <a:lnTo>
                  <a:pt x="1696782" y="2390767"/>
                </a:lnTo>
                <a:lnTo>
                  <a:pt x="0" y="2390767"/>
                </a:lnTo>
                <a:lnTo>
                  <a:pt x="0" y="0"/>
                </a:lnTo>
                <a:close/>
              </a:path>
            </a:pathLst>
          </a:custGeom>
          <a:blipFill>
            <a:blip r:embed="rId3"/>
            <a:stretch>
              <a:fillRect l="-34113" r="-43689"/>
            </a:stretch>
          </a:blipFill>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6594164" y="4188433"/>
            <a:ext cx="9843886" cy="1330423"/>
          </a:xfrm>
          <a:prstGeom prst="rect">
            <a:avLst/>
          </a:prstGeom>
        </p:spPr>
        <p:txBody>
          <a:bodyPr lIns="0" tIns="0" rIns="0" bIns="0" rtlCol="0" anchor="t">
            <a:spAutoFit/>
          </a:bodyPr>
          <a:lstStyle/>
          <a:p>
            <a:pPr marL="0" lvl="0" indent="0" algn="l">
              <a:lnSpc>
                <a:spcPts val="10959"/>
              </a:lnSpc>
              <a:spcBef>
                <a:spcPct val="0"/>
              </a:spcBef>
            </a:pPr>
            <a:r>
              <a:rPr lang="en-US" sz="7827" b="1" i="1">
                <a:solidFill>
                  <a:srgbClr val="0F4662"/>
                </a:solidFill>
                <a:latin typeface="Cormorant Garamond Bold Italics"/>
                <a:ea typeface="Cormorant Garamond Bold Italics"/>
                <a:cs typeface="Cormorant Garamond Bold Italics"/>
                <a:sym typeface="Cormorant Garamond Bold Italics"/>
              </a:rPr>
              <a:t>THANK YOU</a:t>
            </a:r>
          </a:p>
        </p:txBody>
      </p:sp>
      <p:sp>
        <p:nvSpPr>
          <p:cNvPr id="3" name="Freeform 3"/>
          <p:cNvSpPr/>
          <p:nvPr/>
        </p:nvSpPr>
        <p:spPr>
          <a:xfrm>
            <a:off x="15886848" y="-58294"/>
            <a:ext cx="1696782" cy="2390768"/>
          </a:xfrm>
          <a:custGeom>
            <a:avLst/>
            <a:gdLst/>
            <a:ahLst/>
            <a:cxnLst/>
            <a:rect l="l" t="t" r="r" b="b"/>
            <a:pathLst>
              <a:path w="1696782" h="2390768">
                <a:moveTo>
                  <a:pt x="0" y="0"/>
                </a:moveTo>
                <a:lnTo>
                  <a:pt x="1696782" y="0"/>
                </a:lnTo>
                <a:lnTo>
                  <a:pt x="1696782" y="2390767"/>
                </a:lnTo>
                <a:lnTo>
                  <a:pt x="0" y="2390767"/>
                </a:lnTo>
                <a:lnTo>
                  <a:pt x="0" y="0"/>
                </a:lnTo>
                <a:close/>
              </a:path>
            </a:pathLst>
          </a:custGeom>
          <a:blipFill>
            <a:blip r:embed="rId2"/>
            <a:stretch>
              <a:fillRect l="-34113" r="-43689"/>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5897880" y="2877648"/>
            <a:ext cx="6492240" cy="0"/>
          </a:xfrm>
          <a:prstGeom prst="line">
            <a:avLst/>
          </a:prstGeom>
          <a:ln w="76200" cap="flat">
            <a:solidFill>
              <a:srgbClr val="0F4662"/>
            </a:solidFill>
            <a:prstDash val="solid"/>
            <a:headEnd type="none" w="sm" len="sm"/>
            <a:tailEnd type="none" w="sm" len="sm"/>
          </a:ln>
        </p:spPr>
      </p:sp>
      <p:sp>
        <p:nvSpPr>
          <p:cNvPr id="3" name="AutoShape 3"/>
          <p:cNvSpPr/>
          <p:nvPr/>
        </p:nvSpPr>
        <p:spPr>
          <a:xfrm>
            <a:off x="5897880" y="8174090"/>
            <a:ext cx="7010737" cy="0"/>
          </a:xfrm>
          <a:prstGeom prst="line">
            <a:avLst/>
          </a:prstGeom>
          <a:ln w="76200" cap="flat">
            <a:solidFill>
              <a:srgbClr val="0F4662"/>
            </a:solidFill>
            <a:prstDash val="solid"/>
            <a:headEnd type="none" w="sm" len="sm"/>
            <a:tailEnd type="none" w="sm" len="sm"/>
          </a:ln>
        </p:spPr>
      </p:sp>
      <p:sp>
        <p:nvSpPr>
          <p:cNvPr id="4" name="TextBox 4"/>
          <p:cNvSpPr txBox="1"/>
          <p:nvPr/>
        </p:nvSpPr>
        <p:spPr>
          <a:xfrm>
            <a:off x="1028700" y="599709"/>
            <a:ext cx="8048163"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PROBLEM STATEMENT</a:t>
            </a:r>
          </a:p>
        </p:txBody>
      </p:sp>
      <p:sp>
        <p:nvSpPr>
          <p:cNvPr id="5" name="Freeform 5"/>
          <p:cNvSpPr/>
          <p:nvPr/>
        </p:nvSpPr>
        <p:spPr>
          <a:xfrm>
            <a:off x="8413256" y="8724580"/>
            <a:ext cx="1679997" cy="249900"/>
          </a:xfrm>
          <a:custGeom>
            <a:avLst/>
            <a:gdLst/>
            <a:ahLst/>
            <a:cxnLst/>
            <a:rect l="l" t="t" r="r" b="b"/>
            <a:pathLst>
              <a:path w="1679997" h="249900">
                <a:moveTo>
                  <a:pt x="0" y="0"/>
                </a:moveTo>
                <a:lnTo>
                  <a:pt x="1679997" y="0"/>
                </a:lnTo>
                <a:lnTo>
                  <a:pt x="1679997"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185455" y="3106248"/>
            <a:ext cx="17917091" cy="4496342"/>
          </a:xfrm>
          <a:prstGeom prst="rect">
            <a:avLst/>
          </a:prstGeom>
        </p:spPr>
        <p:txBody>
          <a:bodyPr lIns="0" tIns="0" rIns="0" bIns="0" rtlCol="0" anchor="t">
            <a:spAutoFit/>
          </a:bodyPr>
          <a:lstStyle/>
          <a:p>
            <a:pPr algn="ctr">
              <a:lnSpc>
                <a:spcPts val="5180"/>
              </a:lnSpc>
            </a:pPr>
            <a:r>
              <a:rPr lang="en-US" sz="3700" b="1" i="1">
                <a:solidFill>
                  <a:srgbClr val="0F4662"/>
                </a:solidFill>
                <a:latin typeface="Cormorant Garamond Bold Italics"/>
                <a:ea typeface="Cormorant Garamond Bold Italics"/>
                <a:cs typeface="Cormorant Garamond Bold Italics"/>
                <a:sym typeface="Cormorant Garamond Bold Italics"/>
              </a:rPr>
              <a:t>Creating photorealistic composite images by inserting or replacing objects in indoor scenes by understanding scene context, geometry, and visual coherence. </a:t>
            </a:r>
          </a:p>
          <a:p>
            <a:pPr algn="ctr">
              <a:lnSpc>
                <a:spcPts val="4200"/>
              </a:lnSpc>
              <a:spcBef>
                <a:spcPct val="0"/>
              </a:spcBef>
            </a:pPr>
            <a:r>
              <a:rPr lang="en-US" sz="3000" b="1" i="1">
                <a:solidFill>
                  <a:srgbClr val="0F4662"/>
                </a:solidFill>
                <a:latin typeface="Cormorant Garamond Bold Italics"/>
                <a:ea typeface="Cormorant Garamond Bold Italics"/>
                <a:cs typeface="Cormorant Garamond Bold Italics"/>
                <a:sym typeface="Cormorant Garamond Bold Italics"/>
              </a:rPr>
              <a:t>Traditional image editing methods often result in unrealistic placements, visible seams, or inconsistent lighting, making the edited image appear artificial. The objective of this project is to develop an end-to-end pipeline that intelligently places objects in a scene, guided by semantic and geometric analysis, and seamlessly integrates them using advanced inpainting techniques. By leveraging state-of-the-art computer vision models for scene classification, segmentation, depth estimation, object detection, and generative inpainting, the pipeline aims to produce natural, contextually appropriate composites that align with the scene’s layout and lighting, enabling applications in interior design, augmented reality, and content creation.</a:t>
            </a:r>
          </a:p>
        </p:txBody>
      </p:sp>
      <p:sp>
        <p:nvSpPr>
          <p:cNvPr id="7" name="Freeform 7"/>
          <p:cNvSpPr/>
          <p:nvPr/>
        </p:nvSpPr>
        <p:spPr>
          <a:xfrm>
            <a:off x="8429279" y="2332473"/>
            <a:ext cx="1679997" cy="249900"/>
          </a:xfrm>
          <a:custGeom>
            <a:avLst/>
            <a:gdLst/>
            <a:ahLst/>
            <a:cxnLst/>
            <a:rect l="l" t="t" r="r" b="b"/>
            <a:pathLst>
              <a:path w="1679997" h="249900">
                <a:moveTo>
                  <a:pt x="0" y="0"/>
                </a:moveTo>
                <a:lnTo>
                  <a:pt x="1679997" y="0"/>
                </a:lnTo>
                <a:lnTo>
                  <a:pt x="1679997"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8"/>
          <p:cNvSpPr/>
          <p:nvPr/>
        </p:nvSpPr>
        <p:spPr>
          <a:xfrm>
            <a:off x="15886848" y="-58294"/>
            <a:ext cx="1696782" cy="2390768"/>
          </a:xfrm>
          <a:custGeom>
            <a:avLst/>
            <a:gdLst/>
            <a:ahLst/>
            <a:cxnLst/>
            <a:rect l="l" t="t" r="r" b="b"/>
            <a:pathLst>
              <a:path w="1696782" h="2390768">
                <a:moveTo>
                  <a:pt x="0" y="0"/>
                </a:moveTo>
                <a:lnTo>
                  <a:pt x="1696782" y="0"/>
                </a:lnTo>
                <a:lnTo>
                  <a:pt x="1696782" y="2390767"/>
                </a:lnTo>
                <a:lnTo>
                  <a:pt x="0" y="2390767"/>
                </a:lnTo>
                <a:lnTo>
                  <a:pt x="0" y="0"/>
                </a:lnTo>
                <a:close/>
              </a:path>
            </a:pathLst>
          </a:custGeom>
          <a:blipFill>
            <a:blip r:embed="rId4"/>
            <a:stretch>
              <a:fillRect l="-34113" r="-43689"/>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691080" y="2428868"/>
            <a:ext cx="6492240" cy="0"/>
          </a:xfrm>
          <a:prstGeom prst="line">
            <a:avLst/>
          </a:prstGeom>
          <a:ln w="76200" cap="flat">
            <a:solidFill>
              <a:srgbClr val="0F4662"/>
            </a:solidFill>
            <a:prstDash val="solid"/>
            <a:headEnd type="none" w="sm" len="sm"/>
            <a:tailEnd type="none" w="sm" len="sm"/>
          </a:ln>
        </p:spPr>
      </p:sp>
      <p:sp>
        <p:nvSpPr>
          <p:cNvPr id="3" name="Freeform 3"/>
          <p:cNvSpPr/>
          <p:nvPr/>
        </p:nvSpPr>
        <p:spPr>
          <a:xfrm>
            <a:off x="11156392" y="5802461"/>
            <a:ext cx="6102908" cy="4154386"/>
          </a:xfrm>
          <a:custGeom>
            <a:avLst/>
            <a:gdLst/>
            <a:ahLst/>
            <a:cxnLst/>
            <a:rect l="l" t="t" r="r" b="b"/>
            <a:pathLst>
              <a:path w="6102908" h="4154386">
                <a:moveTo>
                  <a:pt x="0" y="0"/>
                </a:moveTo>
                <a:lnTo>
                  <a:pt x="6102908" y="0"/>
                </a:lnTo>
                <a:lnTo>
                  <a:pt x="6102908" y="4154386"/>
                </a:lnTo>
                <a:lnTo>
                  <a:pt x="0" y="4154386"/>
                </a:lnTo>
                <a:lnTo>
                  <a:pt x="0" y="0"/>
                </a:lnTo>
                <a:close/>
              </a:path>
            </a:pathLst>
          </a:custGeom>
          <a:blipFill>
            <a:blip r:embed="rId2"/>
            <a:stretch>
              <a:fillRect l="-4829" t="-7294" b="-6663"/>
            </a:stretch>
          </a:blipFill>
        </p:spPr>
      </p:sp>
      <p:sp>
        <p:nvSpPr>
          <p:cNvPr id="4" name="TextBox 4"/>
          <p:cNvSpPr txBox="1"/>
          <p:nvPr/>
        </p:nvSpPr>
        <p:spPr>
          <a:xfrm>
            <a:off x="514350" y="3684391"/>
            <a:ext cx="17581862" cy="1603272"/>
          </a:xfrm>
          <a:prstGeom prst="rect">
            <a:avLst/>
          </a:prstGeom>
        </p:spPr>
        <p:txBody>
          <a:bodyPr lIns="0" tIns="0" rIns="0" bIns="0" rtlCol="0" anchor="t">
            <a:spAutoFit/>
          </a:bodyPr>
          <a:lstStyle/>
          <a:p>
            <a:pPr marL="0" lvl="0" indent="0" algn="l">
              <a:lnSpc>
                <a:spcPts val="3232"/>
              </a:lnSpc>
            </a:pPr>
            <a:r>
              <a:rPr lang="en-US" sz="1901">
                <a:solidFill>
                  <a:srgbClr val="0F4662"/>
                </a:solidFill>
                <a:latin typeface="Quicksand"/>
                <a:ea typeface="Quicksand"/>
                <a:cs typeface="Quicksand"/>
                <a:sym typeface="Quicksand"/>
              </a:rPr>
              <a:t>"Creative processes such as painting often involve constructing different components one by one. Prior works struggle with global edits or unrealistic object insertions. We find that state‑of‑the‑art models excel at object removal, not insertion. By inverting removal, we generate high‑quality training pairs where objects are erased with realistic context. This scalable pipeline enables training a text‑conditioned diffusion model for object insertion. Our model achieves state‑of‑the‑art, scene‑aware, and realistic insertions—both in single–step and iterative scenarios."</a:t>
            </a:r>
          </a:p>
        </p:txBody>
      </p:sp>
      <p:sp>
        <p:nvSpPr>
          <p:cNvPr id="5" name="TextBox 5"/>
          <p:cNvSpPr txBox="1"/>
          <p:nvPr/>
        </p:nvSpPr>
        <p:spPr>
          <a:xfrm>
            <a:off x="691080" y="1523820"/>
            <a:ext cx="14936143" cy="828016"/>
          </a:xfrm>
          <a:prstGeom prst="rect">
            <a:avLst/>
          </a:prstGeom>
        </p:spPr>
        <p:txBody>
          <a:bodyPr lIns="0" tIns="0" rIns="0" bIns="0" rtlCol="0" anchor="t">
            <a:spAutoFit/>
          </a:bodyPr>
          <a:lstStyle/>
          <a:p>
            <a:pPr marL="0" lvl="0" indent="0" algn="l">
              <a:lnSpc>
                <a:spcPts val="6860"/>
              </a:lnSpc>
              <a:spcBef>
                <a:spcPct val="0"/>
              </a:spcBef>
            </a:pPr>
            <a:r>
              <a:rPr lang="en-US" sz="4900" b="1" i="1">
                <a:solidFill>
                  <a:srgbClr val="0F4662"/>
                </a:solidFill>
                <a:latin typeface="Cormorant Garamond Bold Italics"/>
                <a:ea typeface="Cormorant Garamond Bold Italics"/>
                <a:cs typeface="Cormorant Garamond Bold Italics"/>
                <a:sym typeface="Cormorant Garamond Bold Italics"/>
              </a:rPr>
              <a:t>EraseDraw (CVPR 2024 – Columbia University)</a:t>
            </a:r>
          </a:p>
        </p:txBody>
      </p:sp>
      <p:sp>
        <p:nvSpPr>
          <p:cNvPr id="6" name="TextBox 6"/>
          <p:cNvSpPr txBox="1"/>
          <p:nvPr/>
        </p:nvSpPr>
        <p:spPr>
          <a:xfrm>
            <a:off x="691080" y="5856287"/>
            <a:ext cx="14475128" cy="3850981"/>
          </a:xfrm>
          <a:prstGeom prst="rect">
            <a:avLst/>
          </a:prstGeom>
        </p:spPr>
        <p:txBody>
          <a:bodyPr lIns="0" tIns="0" rIns="0" bIns="0" rtlCol="0" anchor="t">
            <a:spAutoFit/>
          </a:bodyPr>
          <a:lstStyle/>
          <a:p>
            <a:pPr algn="l">
              <a:lnSpc>
                <a:spcPts val="3237"/>
              </a:lnSpc>
            </a:pPr>
            <a:r>
              <a:rPr lang="en-US" sz="1904" b="1">
                <a:solidFill>
                  <a:srgbClr val="0F4662"/>
                </a:solidFill>
                <a:latin typeface="Quicksand Bold"/>
                <a:ea typeface="Quicksand Bold"/>
                <a:cs typeface="Quicksand Bold"/>
                <a:sym typeface="Quicksand Bold"/>
              </a:rPr>
              <a:t>Erase → label → train diffusion; supports iterative composition.</a:t>
            </a:r>
          </a:p>
          <a:p>
            <a:pPr marL="346440" lvl="1" indent="-173220" algn="l">
              <a:lnSpc>
                <a:spcPts val="2727"/>
              </a:lnSpc>
              <a:buFont typeface="Arial"/>
              <a:buChar char="•"/>
            </a:pPr>
            <a:r>
              <a:rPr lang="en-US" sz="1604">
                <a:solidFill>
                  <a:srgbClr val="0F4662"/>
                </a:solidFill>
                <a:latin typeface="Quicksand"/>
                <a:ea typeface="Quicksand"/>
                <a:cs typeface="Quicksand"/>
                <a:sym typeface="Quicksand"/>
              </a:rPr>
              <a:t>Autonomous Data Generation</a:t>
            </a:r>
          </a:p>
          <a:p>
            <a:pPr marL="346440" lvl="1" indent="-173220" algn="l">
              <a:lnSpc>
                <a:spcPts val="2727"/>
              </a:lnSpc>
              <a:buFont typeface="Arial"/>
              <a:buChar char="•"/>
            </a:pPr>
            <a:r>
              <a:rPr lang="en-US" sz="1604">
                <a:solidFill>
                  <a:srgbClr val="0F4662"/>
                </a:solidFill>
                <a:latin typeface="Quicksand"/>
                <a:ea typeface="Quicksand"/>
                <a:cs typeface="Quicksand"/>
                <a:sym typeface="Quicksand"/>
              </a:rPr>
              <a:t>Use segmentation + captioning + inpainting models to remove objects from real images.</a:t>
            </a:r>
          </a:p>
          <a:p>
            <a:pPr marL="346440" lvl="1" indent="-173220" algn="l">
              <a:lnSpc>
                <a:spcPts val="2727"/>
              </a:lnSpc>
              <a:buFont typeface="Arial"/>
              <a:buChar char="•"/>
            </a:pPr>
            <a:r>
              <a:rPr lang="en-US" sz="1604">
                <a:solidFill>
                  <a:srgbClr val="0F4662"/>
                </a:solidFill>
                <a:latin typeface="Quicksand"/>
                <a:ea typeface="Quicksand"/>
                <a:cs typeface="Quicksand"/>
                <a:sym typeface="Quicksand"/>
              </a:rPr>
              <a:t>Label erased regions with language metadata (object type, position).</a:t>
            </a:r>
          </a:p>
          <a:p>
            <a:pPr marL="346440" lvl="1" indent="-173220" algn="l">
              <a:lnSpc>
                <a:spcPts val="2727"/>
              </a:lnSpc>
              <a:buFont typeface="Arial"/>
              <a:buChar char="•"/>
            </a:pPr>
            <a:r>
              <a:rPr lang="en-US" sz="1604">
                <a:solidFill>
                  <a:srgbClr val="0F4662"/>
                </a:solidFill>
                <a:latin typeface="Quicksand"/>
                <a:ea typeface="Quicksand"/>
                <a:cs typeface="Quicksand"/>
                <a:sym typeface="Quicksand"/>
              </a:rPr>
              <a:t>Text‑conditioned Diffusion Insertion</a:t>
            </a:r>
          </a:p>
          <a:p>
            <a:pPr marL="346440" lvl="1" indent="-173220" algn="l">
              <a:lnSpc>
                <a:spcPts val="2727"/>
              </a:lnSpc>
              <a:buFont typeface="Arial"/>
              <a:buChar char="•"/>
            </a:pPr>
            <a:r>
              <a:rPr lang="en-US" sz="1604">
                <a:solidFill>
                  <a:srgbClr val="0F4662"/>
                </a:solidFill>
                <a:latin typeface="Quicksand"/>
                <a:ea typeface="Quicksand"/>
                <a:cs typeface="Quicksand"/>
                <a:sym typeface="Quicksand"/>
              </a:rPr>
              <a:t>Train a diffusion model using these synthetic “inserted” images.</a:t>
            </a:r>
          </a:p>
          <a:p>
            <a:pPr marL="346440" lvl="1" indent="-173220" algn="l">
              <a:lnSpc>
                <a:spcPts val="2727"/>
              </a:lnSpc>
              <a:buFont typeface="Arial"/>
              <a:buChar char="•"/>
            </a:pPr>
            <a:r>
              <a:rPr lang="en-US" sz="1604">
                <a:solidFill>
                  <a:srgbClr val="0F4662"/>
                </a:solidFill>
                <a:latin typeface="Quicksand"/>
                <a:ea typeface="Quicksand"/>
                <a:cs typeface="Quicksand"/>
                <a:sym typeface="Quicksand"/>
              </a:rPr>
              <a:t>Model learns spatial and contextual consistency. </a:t>
            </a:r>
          </a:p>
          <a:p>
            <a:pPr marL="346440" lvl="1" indent="-173220" algn="l">
              <a:lnSpc>
                <a:spcPts val="2727"/>
              </a:lnSpc>
              <a:buFont typeface="Arial"/>
              <a:buChar char="•"/>
            </a:pPr>
            <a:r>
              <a:rPr lang="en-US" sz="1604">
                <a:solidFill>
                  <a:srgbClr val="0F4662"/>
                </a:solidFill>
                <a:latin typeface="Quicksand"/>
                <a:ea typeface="Quicksand"/>
                <a:cs typeface="Quicksand"/>
                <a:sym typeface="Quicksand"/>
              </a:rPr>
              <a:t>Iterative Composition</a:t>
            </a:r>
          </a:p>
          <a:p>
            <a:pPr marL="346440" lvl="1" indent="-173220" algn="l">
              <a:lnSpc>
                <a:spcPts val="2727"/>
              </a:lnSpc>
              <a:buFont typeface="Arial"/>
              <a:buChar char="•"/>
            </a:pPr>
            <a:r>
              <a:rPr lang="en-US" sz="1604">
                <a:solidFill>
                  <a:srgbClr val="0F4662"/>
                </a:solidFill>
                <a:latin typeface="Quicksand"/>
                <a:ea typeface="Quicksand"/>
                <a:cs typeface="Quicksand"/>
                <a:sym typeface="Quicksand"/>
              </a:rPr>
              <a:t>Supports step-by-step insertion: model + CLIP-guided beam search to build complex scenes interactively.</a:t>
            </a:r>
          </a:p>
          <a:p>
            <a:pPr algn="l">
              <a:lnSpc>
                <a:spcPts val="3067"/>
              </a:lnSpc>
              <a:spcBef>
                <a:spcPct val="0"/>
              </a:spcBef>
            </a:pPr>
            <a:endParaRPr lang="en-US" sz="1604">
              <a:solidFill>
                <a:srgbClr val="0F4662"/>
              </a:solidFill>
              <a:latin typeface="Quicksand"/>
              <a:ea typeface="Quicksand"/>
              <a:cs typeface="Quicksand"/>
              <a:sym typeface="Quicksand"/>
            </a:endParaRPr>
          </a:p>
          <a:p>
            <a:pPr algn="l">
              <a:lnSpc>
                <a:spcPts val="2727"/>
              </a:lnSpc>
              <a:spcBef>
                <a:spcPct val="0"/>
              </a:spcBef>
            </a:pPr>
            <a:endParaRPr lang="en-US" sz="1604">
              <a:solidFill>
                <a:srgbClr val="0F4662"/>
              </a:solidFill>
              <a:latin typeface="Quicksand"/>
              <a:ea typeface="Quicksand"/>
              <a:cs typeface="Quicksand"/>
              <a:sym typeface="Quicksand"/>
            </a:endParaRPr>
          </a:p>
        </p:txBody>
      </p:sp>
      <p:sp>
        <p:nvSpPr>
          <p:cNvPr id="7" name="TextBox 7"/>
          <p:cNvSpPr txBox="1"/>
          <p:nvPr/>
        </p:nvSpPr>
        <p:spPr>
          <a:xfrm>
            <a:off x="9139238" y="5945332"/>
            <a:ext cx="9525" cy="415313"/>
          </a:xfrm>
          <a:prstGeom prst="rect">
            <a:avLst/>
          </a:prstGeom>
        </p:spPr>
        <p:txBody>
          <a:bodyPr lIns="0" tIns="0" rIns="0" bIns="0" rtlCol="0" anchor="t">
            <a:spAutoFit/>
          </a:bodyPr>
          <a:lstStyle/>
          <a:p>
            <a:pPr algn="ctr">
              <a:lnSpc>
                <a:spcPts val="3359"/>
              </a:lnSpc>
              <a:spcBef>
                <a:spcPct val="0"/>
              </a:spcBef>
            </a:pPr>
            <a:endParaRPr/>
          </a:p>
        </p:txBody>
      </p:sp>
      <p:sp>
        <p:nvSpPr>
          <p:cNvPr id="8" name="TextBox 8"/>
          <p:cNvSpPr txBox="1"/>
          <p:nvPr/>
        </p:nvSpPr>
        <p:spPr>
          <a:xfrm>
            <a:off x="514350" y="2878807"/>
            <a:ext cx="1867568" cy="800543"/>
          </a:xfrm>
          <a:prstGeom prst="rect">
            <a:avLst/>
          </a:prstGeom>
        </p:spPr>
        <p:txBody>
          <a:bodyPr lIns="0" tIns="0" rIns="0" bIns="0" rtlCol="0" anchor="t">
            <a:spAutoFit/>
          </a:bodyPr>
          <a:lstStyle/>
          <a:p>
            <a:pPr marL="0" lvl="0" indent="0" algn="l">
              <a:lnSpc>
                <a:spcPts val="6596"/>
              </a:lnSpc>
              <a:spcBef>
                <a:spcPct val="0"/>
              </a:spcBef>
            </a:pPr>
            <a:r>
              <a:rPr lang="en-US" sz="4711" b="1" i="1" u="none" strike="noStrike">
                <a:solidFill>
                  <a:srgbClr val="0F4662"/>
                </a:solidFill>
                <a:latin typeface="Cormorant Garamond Bold Italics"/>
                <a:ea typeface="Cormorant Garamond Bold Italics"/>
                <a:cs typeface="Cormorant Garamond Bold Italics"/>
                <a:sym typeface="Cormorant Garamond Bold Italics"/>
              </a:rPr>
              <a:t>Abstract</a:t>
            </a:r>
          </a:p>
        </p:txBody>
      </p:sp>
      <p:sp>
        <p:nvSpPr>
          <p:cNvPr id="9" name="TextBox 9"/>
          <p:cNvSpPr txBox="1"/>
          <p:nvPr/>
        </p:nvSpPr>
        <p:spPr>
          <a:xfrm>
            <a:off x="514350" y="5201938"/>
            <a:ext cx="1623397" cy="800543"/>
          </a:xfrm>
          <a:prstGeom prst="rect">
            <a:avLst/>
          </a:prstGeom>
        </p:spPr>
        <p:txBody>
          <a:bodyPr lIns="0" tIns="0" rIns="0" bIns="0" rtlCol="0" anchor="t">
            <a:spAutoFit/>
          </a:bodyPr>
          <a:lstStyle/>
          <a:p>
            <a:pPr marL="0" lvl="0" indent="0" algn="l">
              <a:lnSpc>
                <a:spcPts val="6596"/>
              </a:lnSpc>
              <a:spcBef>
                <a:spcPct val="0"/>
              </a:spcBef>
            </a:pPr>
            <a:r>
              <a:rPr lang="en-US" sz="4711" b="1" i="1">
                <a:solidFill>
                  <a:srgbClr val="0F4662"/>
                </a:solidFill>
                <a:latin typeface="Cormorant Garamond Bold Italics"/>
                <a:ea typeface="Cormorant Garamond Bold Italics"/>
                <a:cs typeface="Cormorant Garamond Bold Italics"/>
                <a:sym typeface="Cormorant Garamond Bold Italics"/>
              </a:rPr>
              <a:t>Method</a:t>
            </a:r>
          </a:p>
        </p:txBody>
      </p:sp>
      <p:sp>
        <p:nvSpPr>
          <p:cNvPr id="10" name="TextBox 10"/>
          <p:cNvSpPr txBox="1"/>
          <p:nvPr/>
        </p:nvSpPr>
        <p:spPr>
          <a:xfrm>
            <a:off x="514350" y="9713733"/>
            <a:ext cx="17154171" cy="374547"/>
          </a:xfrm>
          <a:prstGeom prst="rect">
            <a:avLst/>
          </a:prstGeom>
        </p:spPr>
        <p:txBody>
          <a:bodyPr lIns="0" tIns="0" rIns="0" bIns="0" rtlCol="0" anchor="t">
            <a:spAutoFit/>
          </a:bodyPr>
          <a:lstStyle/>
          <a:p>
            <a:pPr marL="410559" lvl="1" indent="-205280" algn="l">
              <a:lnSpc>
                <a:spcPts val="3232"/>
              </a:lnSpc>
              <a:buAutoNum type="arabicPeriod"/>
            </a:pPr>
            <a:r>
              <a:rPr lang="en-US" sz="1901">
                <a:solidFill>
                  <a:srgbClr val="0F4662"/>
                </a:solidFill>
                <a:latin typeface="Quicksand"/>
                <a:ea typeface="Quicksand"/>
                <a:cs typeface="Quicksand"/>
                <a:sym typeface="Quicksand"/>
              </a:rPr>
              <a:t>Custom EraseDraw Dataset (~15 GB)</a:t>
            </a:r>
          </a:p>
        </p:txBody>
      </p:sp>
      <p:sp>
        <p:nvSpPr>
          <p:cNvPr id="11" name="TextBox 11"/>
          <p:cNvSpPr txBox="1"/>
          <p:nvPr/>
        </p:nvSpPr>
        <p:spPr>
          <a:xfrm>
            <a:off x="514350" y="8877487"/>
            <a:ext cx="1864028" cy="800543"/>
          </a:xfrm>
          <a:prstGeom prst="rect">
            <a:avLst/>
          </a:prstGeom>
        </p:spPr>
        <p:txBody>
          <a:bodyPr lIns="0" tIns="0" rIns="0" bIns="0" rtlCol="0" anchor="t">
            <a:spAutoFit/>
          </a:bodyPr>
          <a:lstStyle/>
          <a:p>
            <a:pPr marL="0" lvl="0" indent="0" algn="l">
              <a:lnSpc>
                <a:spcPts val="6596"/>
              </a:lnSpc>
              <a:spcBef>
                <a:spcPct val="0"/>
              </a:spcBef>
            </a:pPr>
            <a:r>
              <a:rPr lang="en-US" sz="4711" b="1" i="1">
                <a:solidFill>
                  <a:srgbClr val="0F4662"/>
                </a:solidFill>
                <a:latin typeface="Cormorant Garamond Bold Italics"/>
                <a:ea typeface="Cormorant Garamond Bold Italics"/>
                <a:cs typeface="Cormorant Garamond Bold Italics"/>
                <a:sym typeface="Cormorant Garamond Bold Italics"/>
              </a:rPr>
              <a:t>Datasets</a:t>
            </a:r>
          </a:p>
        </p:txBody>
      </p:sp>
      <p:sp>
        <p:nvSpPr>
          <p:cNvPr id="12" name="Freeform 12"/>
          <p:cNvSpPr/>
          <p:nvPr/>
        </p:nvSpPr>
        <p:spPr>
          <a:xfrm>
            <a:off x="16591218" y="0"/>
            <a:ext cx="1696782" cy="2390768"/>
          </a:xfrm>
          <a:custGeom>
            <a:avLst/>
            <a:gdLst/>
            <a:ahLst/>
            <a:cxnLst/>
            <a:rect l="l" t="t" r="r" b="b"/>
            <a:pathLst>
              <a:path w="1696782" h="2390768">
                <a:moveTo>
                  <a:pt x="0" y="0"/>
                </a:moveTo>
                <a:lnTo>
                  <a:pt x="1696782" y="0"/>
                </a:lnTo>
                <a:lnTo>
                  <a:pt x="1696782" y="2390768"/>
                </a:lnTo>
                <a:lnTo>
                  <a:pt x="0" y="2390768"/>
                </a:lnTo>
                <a:lnTo>
                  <a:pt x="0" y="0"/>
                </a:lnTo>
                <a:close/>
              </a:path>
            </a:pathLst>
          </a:custGeom>
          <a:blipFill>
            <a:blip r:embed="rId3"/>
            <a:stretch>
              <a:fillRect l="-34113" r="-43689"/>
            </a:stretch>
          </a:blipFill>
        </p:spPr>
      </p:sp>
      <p:sp>
        <p:nvSpPr>
          <p:cNvPr id="13" name="TextBox 13"/>
          <p:cNvSpPr txBox="1"/>
          <p:nvPr/>
        </p:nvSpPr>
        <p:spPr>
          <a:xfrm>
            <a:off x="691080" y="153155"/>
            <a:ext cx="8048163" cy="1085238"/>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LITERATURE REVIEW</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917634" y="1723024"/>
            <a:ext cx="6492240" cy="0"/>
          </a:xfrm>
          <a:prstGeom prst="line">
            <a:avLst/>
          </a:prstGeom>
          <a:ln w="76200" cap="flat">
            <a:solidFill>
              <a:srgbClr val="0F4662"/>
            </a:solidFill>
            <a:prstDash val="solid"/>
            <a:headEnd type="none" w="sm" len="sm"/>
            <a:tailEnd type="none" w="sm" len="sm"/>
          </a:ln>
        </p:spPr>
      </p:sp>
      <p:sp>
        <p:nvSpPr>
          <p:cNvPr id="3" name="Freeform 3"/>
          <p:cNvSpPr/>
          <p:nvPr/>
        </p:nvSpPr>
        <p:spPr>
          <a:xfrm>
            <a:off x="9996967" y="6290232"/>
            <a:ext cx="8291033" cy="3958968"/>
          </a:xfrm>
          <a:custGeom>
            <a:avLst/>
            <a:gdLst/>
            <a:ahLst/>
            <a:cxnLst/>
            <a:rect l="l" t="t" r="r" b="b"/>
            <a:pathLst>
              <a:path w="8291033" h="3958968">
                <a:moveTo>
                  <a:pt x="0" y="0"/>
                </a:moveTo>
                <a:lnTo>
                  <a:pt x="8291033" y="0"/>
                </a:lnTo>
                <a:lnTo>
                  <a:pt x="8291033" y="3958968"/>
                </a:lnTo>
                <a:lnTo>
                  <a:pt x="0" y="3958968"/>
                </a:lnTo>
                <a:lnTo>
                  <a:pt x="0" y="0"/>
                </a:lnTo>
                <a:close/>
              </a:path>
            </a:pathLst>
          </a:custGeom>
          <a:blipFill>
            <a:blip r:embed="rId2"/>
            <a:stretch>
              <a:fillRect/>
            </a:stretch>
          </a:blipFill>
        </p:spPr>
      </p:sp>
      <p:sp>
        <p:nvSpPr>
          <p:cNvPr id="4" name="TextBox 4"/>
          <p:cNvSpPr txBox="1"/>
          <p:nvPr/>
        </p:nvSpPr>
        <p:spPr>
          <a:xfrm>
            <a:off x="514350" y="2367177"/>
            <a:ext cx="17154171" cy="1603456"/>
          </a:xfrm>
          <a:prstGeom prst="rect">
            <a:avLst/>
          </a:prstGeom>
        </p:spPr>
        <p:txBody>
          <a:bodyPr lIns="0" tIns="0" rIns="0" bIns="0" rtlCol="0" anchor="t">
            <a:spAutoFit/>
          </a:bodyPr>
          <a:lstStyle/>
          <a:p>
            <a:pPr algn="l">
              <a:lnSpc>
                <a:spcPts val="3232"/>
              </a:lnSpc>
            </a:pPr>
            <a:endParaRPr/>
          </a:p>
          <a:p>
            <a:pPr marL="0" lvl="0" indent="0" algn="l">
              <a:lnSpc>
                <a:spcPts val="3232"/>
              </a:lnSpc>
            </a:pPr>
            <a:r>
              <a:rPr lang="en-US" sz="1901">
                <a:solidFill>
                  <a:srgbClr val="0F4662"/>
                </a:solidFill>
                <a:latin typeface="Quicksand"/>
                <a:ea typeface="Quicksand"/>
                <a:cs typeface="Quicksand"/>
                <a:sym typeface="Quicksand"/>
              </a:rPr>
              <a:t>RePaint introduces a novel approach for free-form image inpainting using pretrained Denoising Diffusion Probabilistic Models (DDPMs). By conditioning an unconditional DDPM during inference, RePaint fills arbitrary missing regions without retraining, achieving high-quality, semantically coherent, and diverse results across datasets like CelebA-HQ, ImageNet, and Places2.</a:t>
            </a:r>
          </a:p>
        </p:txBody>
      </p:sp>
      <p:sp>
        <p:nvSpPr>
          <p:cNvPr id="5" name="TextBox 5"/>
          <p:cNvSpPr txBox="1"/>
          <p:nvPr/>
        </p:nvSpPr>
        <p:spPr>
          <a:xfrm>
            <a:off x="1028700" y="599709"/>
            <a:ext cx="9286124" cy="1085238"/>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Repaint (Lugmayr et al., 2022)</a:t>
            </a:r>
          </a:p>
        </p:txBody>
      </p:sp>
      <p:sp>
        <p:nvSpPr>
          <p:cNvPr id="6" name="TextBox 6"/>
          <p:cNvSpPr txBox="1"/>
          <p:nvPr/>
        </p:nvSpPr>
        <p:spPr>
          <a:xfrm>
            <a:off x="514350" y="5040619"/>
            <a:ext cx="10262819" cy="4470801"/>
          </a:xfrm>
          <a:prstGeom prst="rect">
            <a:avLst/>
          </a:prstGeom>
        </p:spPr>
        <p:txBody>
          <a:bodyPr lIns="0" tIns="0" rIns="0" bIns="0" rtlCol="0" anchor="t">
            <a:spAutoFit/>
          </a:bodyPr>
          <a:lstStyle/>
          <a:p>
            <a:pPr marL="0" lvl="0" indent="0" algn="l">
              <a:lnSpc>
                <a:spcPts val="3232"/>
              </a:lnSpc>
              <a:spcBef>
                <a:spcPct val="0"/>
              </a:spcBef>
            </a:pPr>
            <a:r>
              <a:rPr lang="en-US" sz="1901" u="none" strike="noStrike">
                <a:solidFill>
                  <a:srgbClr val="0F4662"/>
                </a:solidFill>
                <a:latin typeface="Quicksand"/>
                <a:ea typeface="Quicksand"/>
                <a:cs typeface="Quicksand"/>
                <a:sym typeface="Quicksand"/>
              </a:rPr>
              <a:t>RePaint adapts a pretrained unconditional DDPM for inpainting by conditioning the denoising process. Given an image and a binary mask (white for missing regions, black for known), it:</a:t>
            </a:r>
          </a:p>
          <a:p>
            <a:pPr marL="410559" lvl="1" indent="-205280" algn="l">
              <a:lnSpc>
                <a:spcPts val="3232"/>
              </a:lnSpc>
              <a:buFont typeface="Arial"/>
              <a:buChar char="•"/>
            </a:pPr>
            <a:r>
              <a:rPr lang="en-US" sz="1901" u="none" strike="noStrike">
                <a:solidFill>
                  <a:srgbClr val="0F4662"/>
                </a:solidFill>
                <a:latin typeface="Quicksand"/>
                <a:ea typeface="Quicksand"/>
                <a:cs typeface="Quicksand"/>
                <a:sym typeface="Quicksand"/>
              </a:rPr>
              <a:t>Initializes with known pixels and noise in the masked region.</a:t>
            </a:r>
          </a:p>
          <a:p>
            <a:pPr marL="410559" lvl="1" indent="-205280" algn="l">
              <a:lnSpc>
                <a:spcPts val="3232"/>
              </a:lnSpc>
              <a:buFont typeface="Arial"/>
              <a:buChar char="•"/>
            </a:pPr>
            <a:r>
              <a:rPr lang="en-US" sz="1901" u="none" strike="noStrike">
                <a:solidFill>
                  <a:srgbClr val="0F4662"/>
                </a:solidFill>
                <a:latin typeface="Quicksand"/>
                <a:ea typeface="Quicksand"/>
                <a:cs typeface="Quicksand"/>
                <a:sym typeface="Quicksand"/>
              </a:rPr>
              <a:t>Runs T denoising steps (e.g., 1000), using the DDPM to refine the image.</a:t>
            </a:r>
          </a:p>
          <a:p>
            <a:pPr marL="410559" lvl="1" indent="-205280" algn="l">
              <a:lnSpc>
                <a:spcPts val="3232"/>
              </a:lnSpc>
              <a:buFont typeface="Arial"/>
              <a:buChar char="•"/>
            </a:pPr>
            <a:r>
              <a:rPr lang="en-US" sz="1901" u="none" strike="noStrike">
                <a:solidFill>
                  <a:srgbClr val="0F4662"/>
                </a:solidFill>
                <a:latin typeface="Quicksand"/>
                <a:ea typeface="Quicksand"/>
                <a:cs typeface="Quicksand"/>
                <a:sym typeface="Quicksand"/>
              </a:rPr>
              <a:t>At each step, retains known pixels and updates the masked region with DDPM-generated content.</a:t>
            </a:r>
          </a:p>
          <a:p>
            <a:pPr marL="410559" lvl="1" indent="-205280" algn="l">
              <a:lnSpc>
                <a:spcPts val="3232"/>
              </a:lnSpc>
              <a:buFont typeface="Arial"/>
              <a:buChar char="•"/>
            </a:pPr>
            <a:r>
              <a:rPr lang="en-US" sz="1901" u="none" strike="noStrike">
                <a:solidFill>
                  <a:srgbClr val="0F4662"/>
                </a:solidFill>
                <a:latin typeface="Quicksand"/>
                <a:ea typeface="Quicksand"/>
                <a:cs typeface="Quicksand"/>
                <a:sym typeface="Quicksand"/>
              </a:rPr>
              <a:t>Outputs a seamless image blending known and generated regions. The process leverages a U-Net-based DDPM trained on datasets like CelebA-HQ, with no modifications to the network.</a:t>
            </a:r>
          </a:p>
          <a:p>
            <a:pPr marL="0" lvl="0" indent="0" algn="l">
              <a:lnSpc>
                <a:spcPts val="3232"/>
              </a:lnSpc>
              <a:spcBef>
                <a:spcPct val="0"/>
              </a:spcBef>
            </a:pPr>
            <a:endParaRPr lang="en-US" sz="1901" u="none" strike="noStrike">
              <a:solidFill>
                <a:srgbClr val="0F4662"/>
              </a:solidFill>
              <a:latin typeface="Quicksand"/>
              <a:ea typeface="Quicksand"/>
              <a:cs typeface="Quicksand"/>
              <a:sym typeface="Quicksand"/>
            </a:endParaRPr>
          </a:p>
        </p:txBody>
      </p:sp>
      <p:sp>
        <p:nvSpPr>
          <p:cNvPr id="7" name="TextBox 7"/>
          <p:cNvSpPr txBox="1"/>
          <p:nvPr/>
        </p:nvSpPr>
        <p:spPr>
          <a:xfrm>
            <a:off x="9139238" y="4907269"/>
            <a:ext cx="9525" cy="415313"/>
          </a:xfrm>
          <a:prstGeom prst="rect">
            <a:avLst/>
          </a:prstGeom>
        </p:spPr>
        <p:txBody>
          <a:bodyPr lIns="0" tIns="0" rIns="0" bIns="0" rtlCol="0" anchor="t">
            <a:spAutoFit/>
          </a:bodyPr>
          <a:lstStyle/>
          <a:p>
            <a:pPr algn="ctr">
              <a:lnSpc>
                <a:spcPts val="3359"/>
              </a:lnSpc>
              <a:spcBef>
                <a:spcPct val="0"/>
              </a:spcBef>
            </a:pPr>
            <a:endParaRPr/>
          </a:p>
        </p:txBody>
      </p:sp>
      <p:sp>
        <p:nvSpPr>
          <p:cNvPr id="8" name="TextBox 8"/>
          <p:cNvSpPr txBox="1"/>
          <p:nvPr/>
        </p:nvSpPr>
        <p:spPr>
          <a:xfrm>
            <a:off x="514350" y="1840744"/>
            <a:ext cx="1867568" cy="800543"/>
          </a:xfrm>
          <a:prstGeom prst="rect">
            <a:avLst/>
          </a:prstGeom>
        </p:spPr>
        <p:txBody>
          <a:bodyPr lIns="0" tIns="0" rIns="0" bIns="0" rtlCol="0" anchor="t">
            <a:spAutoFit/>
          </a:bodyPr>
          <a:lstStyle/>
          <a:p>
            <a:pPr marL="0" lvl="0" indent="0" algn="l">
              <a:lnSpc>
                <a:spcPts val="6596"/>
              </a:lnSpc>
              <a:spcBef>
                <a:spcPct val="0"/>
              </a:spcBef>
            </a:pPr>
            <a:r>
              <a:rPr lang="en-US" sz="4711" b="1" i="1" u="none" strike="noStrike">
                <a:solidFill>
                  <a:srgbClr val="0F4662"/>
                </a:solidFill>
                <a:latin typeface="Cormorant Garamond Bold Italics"/>
                <a:ea typeface="Cormorant Garamond Bold Italics"/>
                <a:cs typeface="Cormorant Garamond Bold Italics"/>
                <a:sym typeface="Cormorant Garamond Bold Italics"/>
              </a:rPr>
              <a:t>Abstract</a:t>
            </a:r>
          </a:p>
        </p:txBody>
      </p:sp>
      <p:sp>
        <p:nvSpPr>
          <p:cNvPr id="9" name="TextBox 9"/>
          <p:cNvSpPr txBox="1"/>
          <p:nvPr/>
        </p:nvSpPr>
        <p:spPr>
          <a:xfrm>
            <a:off x="514350" y="4163875"/>
            <a:ext cx="1623397" cy="800543"/>
          </a:xfrm>
          <a:prstGeom prst="rect">
            <a:avLst/>
          </a:prstGeom>
        </p:spPr>
        <p:txBody>
          <a:bodyPr lIns="0" tIns="0" rIns="0" bIns="0" rtlCol="0" anchor="t">
            <a:spAutoFit/>
          </a:bodyPr>
          <a:lstStyle/>
          <a:p>
            <a:pPr marL="0" lvl="0" indent="0" algn="l">
              <a:lnSpc>
                <a:spcPts val="6596"/>
              </a:lnSpc>
              <a:spcBef>
                <a:spcPct val="0"/>
              </a:spcBef>
            </a:pPr>
            <a:r>
              <a:rPr lang="en-US" sz="4711" b="1" i="1">
                <a:solidFill>
                  <a:srgbClr val="0F4662"/>
                </a:solidFill>
                <a:latin typeface="Cormorant Garamond Bold Italics"/>
                <a:ea typeface="Cormorant Garamond Bold Italics"/>
                <a:cs typeface="Cormorant Garamond Bold Italics"/>
                <a:sym typeface="Cormorant Garamond Bold Italics"/>
              </a:rPr>
              <a:t>Method</a:t>
            </a:r>
          </a:p>
        </p:txBody>
      </p:sp>
      <p:sp>
        <p:nvSpPr>
          <p:cNvPr id="10" name="TextBox 10"/>
          <p:cNvSpPr txBox="1"/>
          <p:nvPr/>
        </p:nvSpPr>
        <p:spPr>
          <a:xfrm>
            <a:off x="11785920" y="4896372"/>
            <a:ext cx="17154171" cy="1193835"/>
          </a:xfrm>
          <a:prstGeom prst="rect">
            <a:avLst/>
          </a:prstGeom>
        </p:spPr>
        <p:txBody>
          <a:bodyPr lIns="0" tIns="0" rIns="0" bIns="0" rtlCol="0" anchor="t">
            <a:spAutoFit/>
          </a:bodyPr>
          <a:lstStyle/>
          <a:p>
            <a:pPr marL="410559" lvl="1" indent="-205280" algn="l">
              <a:lnSpc>
                <a:spcPts val="3232"/>
              </a:lnSpc>
              <a:buAutoNum type="arabicPeriod"/>
            </a:pPr>
            <a:r>
              <a:rPr lang="en-US" sz="1901">
                <a:solidFill>
                  <a:srgbClr val="0F4662"/>
                </a:solidFill>
                <a:latin typeface="Quicksand"/>
                <a:ea typeface="Quicksand"/>
                <a:cs typeface="Quicksand"/>
                <a:sym typeface="Quicksand"/>
              </a:rPr>
              <a:t>CelebA-HQ (faces)</a:t>
            </a:r>
          </a:p>
          <a:p>
            <a:pPr marL="410559" lvl="1" indent="-205280" algn="l">
              <a:lnSpc>
                <a:spcPts val="3232"/>
              </a:lnSpc>
              <a:buAutoNum type="arabicPeriod"/>
            </a:pPr>
            <a:r>
              <a:rPr lang="en-US" sz="1901">
                <a:solidFill>
                  <a:srgbClr val="0F4662"/>
                </a:solidFill>
                <a:latin typeface="Quicksand"/>
                <a:ea typeface="Quicksand"/>
                <a:cs typeface="Quicksand"/>
                <a:sym typeface="Quicksand"/>
              </a:rPr>
              <a:t>ImageNet (objects</a:t>
            </a:r>
          </a:p>
          <a:p>
            <a:pPr marL="410559" lvl="1" indent="-205280" algn="l">
              <a:lnSpc>
                <a:spcPts val="3232"/>
              </a:lnSpc>
              <a:buAutoNum type="arabicPeriod"/>
            </a:pPr>
            <a:r>
              <a:rPr lang="en-US" sz="1901">
                <a:solidFill>
                  <a:srgbClr val="0F4662"/>
                </a:solidFill>
                <a:latin typeface="Quicksand"/>
                <a:ea typeface="Quicksand"/>
                <a:cs typeface="Quicksand"/>
                <a:sym typeface="Quicksand"/>
              </a:rPr>
              <a:t>Places2 (scenes)</a:t>
            </a:r>
          </a:p>
        </p:txBody>
      </p:sp>
      <p:sp>
        <p:nvSpPr>
          <p:cNvPr id="11" name="TextBox 11"/>
          <p:cNvSpPr txBox="1"/>
          <p:nvPr/>
        </p:nvSpPr>
        <p:spPr>
          <a:xfrm>
            <a:off x="11785920" y="4086304"/>
            <a:ext cx="1864028" cy="800543"/>
          </a:xfrm>
          <a:prstGeom prst="rect">
            <a:avLst/>
          </a:prstGeom>
        </p:spPr>
        <p:txBody>
          <a:bodyPr lIns="0" tIns="0" rIns="0" bIns="0" rtlCol="0" anchor="t">
            <a:spAutoFit/>
          </a:bodyPr>
          <a:lstStyle/>
          <a:p>
            <a:pPr marL="0" lvl="0" indent="0" algn="l">
              <a:lnSpc>
                <a:spcPts val="6596"/>
              </a:lnSpc>
              <a:spcBef>
                <a:spcPct val="0"/>
              </a:spcBef>
            </a:pPr>
            <a:r>
              <a:rPr lang="en-US" sz="4711" b="1" i="1">
                <a:solidFill>
                  <a:srgbClr val="0F4662"/>
                </a:solidFill>
                <a:latin typeface="Cormorant Garamond Bold Italics"/>
                <a:ea typeface="Cormorant Garamond Bold Italics"/>
                <a:cs typeface="Cormorant Garamond Bold Italics"/>
                <a:sym typeface="Cormorant Garamond Bold Italics"/>
              </a:rPr>
              <a:t>Datasets</a:t>
            </a:r>
          </a:p>
        </p:txBody>
      </p:sp>
      <p:sp>
        <p:nvSpPr>
          <p:cNvPr id="12" name="Freeform 12"/>
          <p:cNvSpPr/>
          <p:nvPr/>
        </p:nvSpPr>
        <p:spPr>
          <a:xfrm>
            <a:off x="16563309" y="-58294"/>
            <a:ext cx="1696782" cy="2390768"/>
          </a:xfrm>
          <a:custGeom>
            <a:avLst/>
            <a:gdLst/>
            <a:ahLst/>
            <a:cxnLst/>
            <a:rect l="l" t="t" r="r" b="b"/>
            <a:pathLst>
              <a:path w="1696782" h="2390768">
                <a:moveTo>
                  <a:pt x="0" y="0"/>
                </a:moveTo>
                <a:lnTo>
                  <a:pt x="1696782" y="0"/>
                </a:lnTo>
                <a:lnTo>
                  <a:pt x="1696782" y="2390767"/>
                </a:lnTo>
                <a:lnTo>
                  <a:pt x="0" y="2390767"/>
                </a:lnTo>
                <a:lnTo>
                  <a:pt x="0" y="0"/>
                </a:lnTo>
                <a:close/>
              </a:path>
            </a:pathLst>
          </a:custGeom>
          <a:blipFill>
            <a:blip r:embed="rId3"/>
            <a:stretch>
              <a:fillRect l="-34113" r="-43689"/>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514350" y="2409828"/>
            <a:ext cx="6492240" cy="0"/>
          </a:xfrm>
          <a:prstGeom prst="line">
            <a:avLst/>
          </a:prstGeom>
          <a:ln w="76200" cap="flat">
            <a:solidFill>
              <a:srgbClr val="0F4662"/>
            </a:solidFill>
            <a:prstDash val="solid"/>
            <a:headEnd type="none" w="sm" len="sm"/>
            <a:tailEnd type="none" w="sm" len="sm"/>
          </a:ln>
        </p:spPr>
      </p:sp>
      <p:sp>
        <p:nvSpPr>
          <p:cNvPr id="3" name="Freeform 3"/>
          <p:cNvSpPr/>
          <p:nvPr/>
        </p:nvSpPr>
        <p:spPr>
          <a:xfrm>
            <a:off x="16563309" y="-58294"/>
            <a:ext cx="1696782" cy="2390768"/>
          </a:xfrm>
          <a:custGeom>
            <a:avLst/>
            <a:gdLst/>
            <a:ahLst/>
            <a:cxnLst/>
            <a:rect l="l" t="t" r="r" b="b"/>
            <a:pathLst>
              <a:path w="1696782" h="2390768">
                <a:moveTo>
                  <a:pt x="0" y="0"/>
                </a:moveTo>
                <a:lnTo>
                  <a:pt x="1696782" y="0"/>
                </a:lnTo>
                <a:lnTo>
                  <a:pt x="1696782" y="2390767"/>
                </a:lnTo>
                <a:lnTo>
                  <a:pt x="0" y="2390767"/>
                </a:lnTo>
                <a:lnTo>
                  <a:pt x="0" y="0"/>
                </a:lnTo>
                <a:close/>
              </a:path>
            </a:pathLst>
          </a:custGeom>
          <a:blipFill>
            <a:blip r:embed="rId2"/>
            <a:stretch>
              <a:fillRect l="-34113" r="-43689"/>
            </a:stretch>
          </a:blipFill>
        </p:spPr>
      </p:sp>
      <p:sp>
        <p:nvSpPr>
          <p:cNvPr id="4" name="Freeform 4"/>
          <p:cNvSpPr/>
          <p:nvPr/>
        </p:nvSpPr>
        <p:spPr>
          <a:xfrm>
            <a:off x="12832984" y="4524348"/>
            <a:ext cx="2807341" cy="2743076"/>
          </a:xfrm>
          <a:custGeom>
            <a:avLst/>
            <a:gdLst/>
            <a:ahLst/>
            <a:cxnLst/>
            <a:rect l="l" t="t" r="r" b="b"/>
            <a:pathLst>
              <a:path w="2807341" h="2743076">
                <a:moveTo>
                  <a:pt x="0" y="0"/>
                </a:moveTo>
                <a:lnTo>
                  <a:pt x="2807341" y="0"/>
                </a:lnTo>
                <a:lnTo>
                  <a:pt x="2807341" y="2743076"/>
                </a:lnTo>
                <a:lnTo>
                  <a:pt x="0" y="2743076"/>
                </a:lnTo>
                <a:lnTo>
                  <a:pt x="0" y="0"/>
                </a:lnTo>
                <a:close/>
              </a:path>
            </a:pathLst>
          </a:custGeom>
          <a:blipFill>
            <a:blip r:embed="rId3"/>
            <a:stretch>
              <a:fillRect r="-171418"/>
            </a:stretch>
          </a:blipFill>
        </p:spPr>
      </p:sp>
      <p:sp>
        <p:nvSpPr>
          <p:cNvPr id="5" name="Freeform 5"/>
          <p:cNvSpPr/>
          <p:nvPr/>
        </p:nvSpPr>
        <p:spPr>
          <a:xfrm>
            <a:off x="11839175" y="7454506"/>
            <a:ext cx="4794960" cy="2832494"/>
          </a:xfrm>
          <a:custGeom>
            <a:avLst/>
            <a:gdLst/>
            <a:ahLst/>
            <a:cxnLst/>
            <a:rect l="l" t="t" r="r" b="b"/>
            <a:pathLst>
              <a:path w="4794960" h="2832494">
                <a:moveTo>
                  <a:pt x="0" y="0"/>
                </a:moveTo>
                <a:lnTo>
                  <a:pt x="4794960" y="0"/>
                </a:lnTo>
                <a:lnTo>
                  <a:pt x="4794960" y="2832494"/>
                </a:lnTo>
                <a:lnTo>
                  <a:pt x="0" y="2832494"/>
                </a:lnTo>
                <a:lnTo>
                  <a:pt x="0" y="0"/>
                </a:lnTo>
                <a:close/>
              </a:path>
            </a:pathLst>
          </a:custGeom>
          <a:blipFill>
            <a:blip r:embed="rId4"/>
            <a:stretch>
              <a:fillRect/>
            </a:stretch>
          </a:blipFill>
        </p:spPr>
      </p:sp>
      <p:sp>
        <p:nvSpPr>
          <p:cNvPr id="6" name="TextBox 6"/>
          <p:cNvSpPr txBox="1"/>
          <p:nvPr/>
        </p:nvSpPr>
        <p:spPr>
          <a:xfrm>
            <a:off x="514350" y="3372296"/>
            <a:ext cx="17154171" cy="1603456"/>
          </a:xfrm>
          <a:prstGeom prst="rect">
            <a:avLst/>
          </a:prstGeom>
        </p:spPr>
        <p:txBody>
          <a:bodyPr lIns="0" tIns="0" rIns="0" bIns="0" rtlCol="0" anchor="t">
            <a:spAutoFit/>
          </a:bodyPr>
          <a:lstStyle/>
          <a:p>
            <a:pPr algn="l">
              <a:lnSpc>
                <a:spcPts val="3232"/>
              </a:lnSpc>
            </a:pPr>
            <a:r>
              <a:rPr lang="en-US" sz="1901">
                <a:solidFill>
                  <a:srgbClr val="0F4662"/>
                </a:solidFill>
                <a:latin typeface="Quicksand"/>
                <a:ea typeface="Quicksand"/>
                <a:cs typeface="Quicksand"/>
                <a:sym typeface="Quicksand"/>
              </a:rPr>
              <a:t>DreamBooth enables personalized text-to-image diffusion models to generate photorealistic images of a specific subject in diverse contexts using just 3–5 reference images. It fine-tunes the model with a unique identifier and a novel prior preservation loss to maintain general knowledge while embedding subject details.</a:t>
            </a:r>
          </a:p>
          <a:p>
            <a:pPr marL="0" lvl="0" indent="0" algn="l">
              <a:lnSpc>
                <a:spcPts val="3232"/>
              </a:lnSpc>
            </a:pPr>
            <a:endParaRPr lang="en-US" sz="1901">
              <a:solidFill>
                <a:srgbClr val="0F4662"/>
              </a:solidFill>
              <a:latin typeface="Quicksand"/>
              <a:ea typeface="Quicksand"/>
              <a:cs typeface="Quicksand"/>
              <a:sym typeface="Quicksand"/>
            </a:endParaRPr>
          </a:p>
        </p:txBody>
      </p:sp>
      <p:sp>
        <p:nvSpPr>
          <p:cNvPr id="7" name="TextBox 7"/>
          <p:cNvSpPr txBox="1"/>
          <p:nvPr/>
        </p:nvSpPr>
        <p:spPr>
          <a:xfrm>
            <a:off x="514350" y="47063"/>
            <a:ext cx="15433742" cy="1943780"/>
          </a:xfrm>
          <a:prstGeom prst="rect">
            <a:avLst/>
          </a:prstGeom>
        </p:spPr>
        <p:txBody>
          <a:bodyPr lIns="0" tIns="0" rIns="0" bIns="0" rtlCol="0" anchor="t">
            <a:spAutoFit/>
          </a:bodyPr>
          <a:lstStyle/>
          <a:p>
            <a:pPr marL="0" lvl="0" indent="0" algn="l">
              <a:lnSpc>
                <a:spcPts val="7840"/>
              </a:lnSpc>
              <a:spcBef>
                <a:spcPct val="0"/>
              </a:spcBef>
            </a:pPr>
            <a:r>
              <a:rPr lang="en-US" sz="5600" b="1" i="1">
                <a:solidFill>
                  <a:srgbClr val="0F4662"/>
                </a:solidFill>
                <a:latin typeface="Cormorant Garamond Bold Italics"/>
                <a:ea typeface="Cormorant Garamond Bold Italics"/>
                <a:cs typeface="Cormorant Garamond Bold Italics"/>
                <a:sym typeface="Cormorant Garamond Bold Italics"/>
              </a:rPr>
              <a:t>Dream Booth: Fine Tuning Text-to-Image Diffusion Models for Subject-Driven Generation (Nataniel Ruiz et al., 2022)</a:t>
            </a:r>
          </a:p>
        </p:txBody>
      </p:sp>
      <p:sp>
        <p:nvSpPr>
          <p:cNvPr id="8" name="TextBox 8"/>
          <p:cNvSpPr txBox="1"/>
          <p:nvPr/>
        </p:nvSpPr>
        <p:spPr>
          <a:xfrm>
            <a:off x="514350" y="5398781"/>
            <a:ext cx="10262819" cy="3651559"/>
          </a:xfrm>
          <a:prstGeom prst="rect">
            <a:avLst/>
          </a:prstGeom>
        </p:spPr>
        <p:txBody>
          <a:bodyPr lIns="0" tIns="0" rIns="0" bIns="0" rtlCol="0" anchor="t">
            <a:spAutoFit/>
          </a:bodyPr>
          <a:lstStyle/>
          <a:p>
            <a:pPr marL="410559" lvl="1" indent="-205280" algn="l">
              <a:lnSpc>
                <a:spcPts val="3232"/>
              </a:lnSpc>
              <a:buFont typeface="Arial"/>
              <a:buChar char="•"/>
            </a:pPr>
            <a:r>
              <a:rPr lang="en-US" sz="1901">
                <a:solidFill>
                  <a:srgbClr val="0F4662"/>
                </a:solidFill>
                <a:latin typeface="Quicksand"/>
                <a:ea typeface="Quicksand"/>
                <a:cs typeface="Quicksand"/>
                <a:sym typeface="Quicksand"/>
              </a:rPr>
              <a:t>Fine-Tuning: Updates the entire diffusion model (e.g., Stable Diffusion) with 3–5 subject-specific images and a unique identifier (e.g., “[V]”).</a:t>
            </a:r>
          </a:p>
          <a:p>
            <a:pPr marL="410559" lvl="1" indent="-205280" algn="l">
              <a:lnSpc>
                <a:spcPts val="3232"/>
              </a:lnSpc>
              <a:buFont typeface="Arial"/>
              <a:buChar char="•"/>
            </a:pPr>
            <a:r>
              <a:rPr lang="en-US" sz="1901">
                <a:solidFill>
                  <a:srgbClr val="0F4662"/>
                </a:solidFill>
                <a:latin typeface="Quicksand"/>
                <a:ea typeface="Quicksand"/>
                <a:cs typeface="Quicksand"/>
                <a:sym typeface="Quicksand"/>
              </a:rPr>
              <a:t>Prior Preservation Loss: Balances subject-specific learning with class-general samples to retain model’s broader synthesis capabilities.</a:t>
            </a:r>
          </a:p>
          <a:p>
            <a:pPr marL="410559" lvl="1" indent="-205280" algn="l">
              <a:lnSpc>
                <a:spcPts val="3232"/>
              </a:lnSpc>
              <a:buFont typeface="Arial"/>
              <a:buChar char="•"/>
            </a:pPr>
            <a:r>
              <a:rPr lang="en-US" sz="1901">
                <a:solidFill>
                  <a:srgbClr val="0F4662"/>
                </a:solidFill>
                <a:latin typeface="Quicksand"/>
                <a:ea typeface="Quicksand"/>
                <a:cs typeface="Quicksand"/>
                <a:sym typeface="Quicksand"/>
              </a:rPr>
              <a:t>Text Prompts: Pairs images with prompts like “[V] dog” to guide context-driven generation.</a:t>
            </a:r>
          </a:p>
          <a:p>
            <a:pPr marL="410559" lvl="1" indent="-205280" algn="l">
              <a:lnSpc>
                <a:spcPts val="3232"/>
              </a:lnSpc>
              <a:buFont typeface="Arial"/>
              <a:buChar char="•"/>
            </a:pPr>
            <a:r>
              <a:rPr lang="en-US" sz="1901">
                <a:solidFill>
                  <a:srgbClr val="0F4662"/>
                </a:solidFill>
                <a:latin typeface="Quicksand"/>
                <a:ea typeface="Quicksand"/>
                <a:cs typeface="Quicksand"/>
                <a:sym typeface="Quicksand"/>
              </a:rPr>
              <a:t>Output Generation: Produces novel images of the subject in varied poses, scenes, or styles based on user prompts.</a:t>
            </a:r>
          </a:p>
          <a:p>
            <a:pPr marL="0" lvl="0" indent="0" algn="l">
              <a:lnSpc>
                <a:spcPts val="3232"/>
              </a:lnSpc>
              <a:spcBef>
                <a:spcPct val="0"/>
              </a:spcBef>
            </a:pPr>
            <a:endParaRPr lang="en-US" sz="1901">
              <a:solidFill>
                <a:srgbClr val="0F4662"/>
              </a:solidFill>
              <a:latin typeface="Quicksand"/>
              <a:ea typeface="Quicksand"/>
              <a:cs typeface="Quicksand"/>
              <a:sym typeface="Quicksand"/>
            </a:endParaRPr>
          </a:p>
        </p:txBody>
      </p:sp>
      <p:sp>
        <p:nvSpPr>
          <p:cNvPr id="9" name="TextBox 9"/>
          <p:cNvSpPr txBox="1"/>
          <p:nvPr/>
        </p:nvSpPr>
        <p:spPr>
          <a:xfrm>
            <a:off x="9139238" y="4907269"/>
            <a:ext cx="9525" cy="415313"/>
          </a:xfrm>
          <a:prstGeom prst="rect">
            <a:avLst/>
          </a:prstGeom>
        </p:spPr>
        <p:txBody>
          <a:bodyPr lIns="0" tIns="0" rIns="0" bIns="0" rtlCol="0" anchor="t">
            <a:spAutoFit/>
          </a:bodyPr>
          <a:lstStyle/>
          <a:p>
            <a:pPr algn="ctr">
              <a:lnSpc>
                <a:spcPts val="3359"/>
              </a:lnSpc>
              <a:spcBef>
                <a:spcPct val="0"/>
              </a:spcBef>
            </a:pPr>
            <a:endParaRPr/>
          </a:p>
        </p:txBody>
      </p:sp>
      <p:sp>
        <p:nvSpPr>
          <p:cNvPr id="10" name="TextBox 10"/>
          <p:cNvSpPr txBox="1"/>
          <p:nvPr/>
        </p:nvSpPr>
        <p:spPr>
          <a:xfrm>
            <a:off x="514350" y="2571753"/>
            <a:ext cx="1867568" cy="800543"/>
          </a:xfrm>
          <a:prstGeom prst="rect">
            <a:avLst/>
          </a:prstGeom>
        </p:spPr>
        <p:txBody>
          <a:bodyPr lIns="0" tIns="0" rIns="0" bIns="0" rtlCol="0" anchor="t">
            <a:spAutoFit/>
          </a:bodyPr>
          <a:lstStyle/>
          <a:p>
            <a:pPr marL="0" lvl="0" indent="0" algn="l">
              <a:lnSpc>
                <a:spcPts val="6596"/>
              </a:lnSpc>
              <a:spcBef>
                <a:spcPct val="0"/>
              </a:spcBef>
            </a:pPr>
            <a:r>
              <a:rPr lang="en-US" sz="4711" b="1" i="1" u="none" strike="noStrike">
                <a:solidFill>
                  <a:srgbClr val="0F4662"/>
                </a:solidFill>
                <a:latin typeface="Cormorant Garamond Bold Italics"/>
                <a:ea typeface="Cormorant Garamond Bold Italics"/>
                <a:cs typeface="Cormorant Garamond Bold Italics"/>
                <a:sym typeface="Cormorant Garamond Bold Italics"/>
              </a:rPr>
              <a:t>Abstract</a:t>
            </a:r>
          </a:p>
        </p:txBody>
      </p:sp>
      <p:sp>
        <p:nvSpPr>
          <p:cNvPr id="11" name="TextBox 11"/>
          <p:cNvSpPr txBox="1"/>
          <p:nvPr/>
        </p:nvSpPr>
        <p:spPr>
          <a:xfrm>
            <a:off x="514350" y="4548488"/>
            <a:ext cx="1623397" cy="800543"/>
          </a:xfrm>
          <a:prstGeom prst="rect">
            <a:avLst/>
          </a:prstGeom>
        </p:spPr>
        <p:txBody>
          <a:bodyPr lIns="0" tIns="0" rIns="0" bIns="0" rtlCol="0" anchor="t">
            <a:spAutoFit/>
          </a:bodyPr>
          <a:lstStyle/>
          <a:p>
            <a:pPr marL="0" lvl="0" indent="0" algn="l">
              <a:lnSpc>
                <a:spcPts val="6596"/>
              </a:lnSpc>
              <a:spcBef>
                <a:spcPct val="0"/>
              </a:spcBef>
            </a:pPr>
            <a:r>
              <a:rPr lang="en-US" sz="4711" b="1" i="1">
                <a:solidFill>
                  <a:srgbClr val="0F4662"/>
                </a:solidFill>
                <a:latin typeface="Cormorant Garamond Bold Italics"/>
                <a:ea typeface="Cormorant Garamond Bold Italics"/>
                <a:cs typeface="Cormorant Garamond Bold Italics"/>
                <a:sym typeface="Cormorant Garamond Bold Italics"/>
              </a:rPr>
              <a:t>Method</a:t>
            </a:r>
          </a:p>
        </p:txBody>
      </p:sp>
      <p:sp>
        <p:nvSpPr>
          <p:cNvPr id="12" name="TextBox 12"/>
          <p:cNvSpPr txBox="1"/>
          <p:nvPr/>
        </p:nvSpPr>
        <p:spPr>
          <a:xfrm>
            <a:off x="514350" y="9615709"/>
            <a:ext cx="3087587" cy="374593"/>
          </a:xfrm>
          <a:prstGeom prst="rect">
            <a:avLst/>
          </a:prstGeom>
        </p:spPr>
        <p:txBody>
          <a:bodyPr lIns="0" tIns="0" rIns="0" bIns="0" rtlCol="0" anchor="t">
            <a:spAutoFit/>
          </a:bodyPr>
          <a:lstStyle/>
          <a:p>
            <a:pPr marL="410559" lvl="1" indent="-205280" algn="l">
              <a:lnSpc>
                <a:spcPts val="3232"/>
              </a:lnSpc>
              <a:buAutoNum type="arabicPeriod"/>
            </a:pPr>
            <a:r>
              <a:rPr lang="en-US" sz="1901">
                <a:solidFill>
                  <a:srgbClr val="0F4662"/>
                </a:solidFill>
                <a:latin typeface="Quicksand"/>
                <a:ea typeface="Quicksand"/>
                <a:cs typeface="Quicksand"/>
                <a:sym typeface="Quicksand"/>
              </a:rPr>
              <a:t>DreamBooth Dataset</a:t>
            </a:r>
          </a:p>
        </p:txBody>
      </p:sp>
      <p:sp>
        <p:nvSpPr>
          <p:cNvPr id="13" name="TextBox 13"/>
          <p:cNvSpPr txBox="1"/>
          <p:nvPr/>
        </p:nvSpPr>
        <p:spPr>
          <a:xfrm>
            <a:off x="273719" y="8815166"/>
            <a:ext cx="1864028" cy="800543"/>
          </a:xfrm>
          <a:prstGeom prst="rect">
            <a:avLst/>
          </a:prstGeom>
        </p:spPr>
        <p:txBody>
          <a:bodyPr lIns="0" tIns="0" rIns="0" bIns="0" rtlCol="0" anchor="t">
            <a:spAutoFit/>
          </a:bodyPr>
          <a:lstStyle/>
          <a:p>
            <a:pPr marL="0" lvl="0" indent="0" algn="l">
              <a:lnSpc>
                <a:spcPts val="6596"/>
              </a:lnSpc>
              <a:spcBef>
                <a:spcPct val="0"/>
              </a:spcBef>
            </a:pPr>
            <a:r>
              <a:rPr lang="en-US" sz="4711" b="1" i="1">
                <a:solidFill>
                  <a:srgbClr val="0F4662"/>
                </a:solidFill>
                <a:latin typeface="Cormorant Garamond Bold Italics"/>
                <a:ea typeface="Cormorant Garamond Bold Italics"/>
                <a:cs typeface="Cormorant Garamond Bold Italics"/>
                <a:sym typeface="Cormorant Garamond Bold Italics"/>
              </a:rPr>
              <a:t>Datasets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1028700" y="1956310"/>
            <a:ext cx="6492240" cy="0"/>
          </a:xfrm>
          <a:prstGeom prst="line">
            <a:avLst/>
          </a:prstGeom>
          <a:ln w="76200" cap="flat">
            <a:solidFill>
              <a:srgbClr val="0F4662"/>
            </a:solidFill>
            <a:prstDash val="solid"/>
            <a:headEnd type="none" w="sm" len="sm"/>
            <a:tailEnd type="none" w="sm" len="sm"/>
          </a:ln>
        </p:spPr>
      </p:sp>
      <p:sp>
        <p:nvSpPr>
          <p:cNvPr id="3" name="TextBox 3"/>
          <p:cNvSpPr txBox="1"/>
          <p:nvPr/>
        </p:nvSpPr>
        <p:spPr>
          <a:xfrm>
            <a:off x="1028700" y="599709"/>
            <a:ext cx="8048163"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Individual Contribution</a:t>
            </a:r>
          </a:p>
        </p:txBody>
      </p:sp>
      <p:sp>
        <p:nvSpPr>
          <p:cNvPr id="4" name="TextBox 4"/>
          <p:cNvSpPr txBox="1"/>
          <p:nvPr/>
        </p:nvSpPr>
        <p:spPr>
          <a:xfrm>
            <a:off x="343360" y="2380098"/>
            <a:ext cx="17601280" cy="6525232"/>
          </a:xfrm>
          <a:prstGeom prst="rect">
            <a:avLst/>
          </a:prstGeom>
        </p:spPr>
        <p:txBody>
          <a:bodyPr lIns="0" tIns="0" rIns="0" bIns="0" rtlCol="0" anchor="t">
            <a:spAutoFit/>
          </a:bodyPr>
          <a:lstStyle/>
          <a:p>
            <a:pPr algn="l">
              <a:lnSpc>
                <a:spcPts val="5951"/>
              </a:lnSpc>
              <a:spcBef>
                <a:spcPct val="0"/>
              </a:spcBef>
            </a:pPr>
            <a:r>
              <a:rPr lang="en-US" sz="4251" i="1">
                <a:solidFill>
                  <a:srgbClr val="0F4662"/>
                </a:solidFill>
                <a:latin typeface="Times New Roman Italics"/>
                <a:ea typeface="Times New Roman Italics"/>
                <a:cs typeface="Times New Roman Italics"/>
                <a:sym typeface="Times New Roman Italics"/>
              </a:rPr>
              <a:t>1. Scene Classification    – Bindu S</a:t>
            </a:r>
          </a:p>
          <a:p>
            <a:pPr algn="l">
              <a:lnSpc>
                <a:spcPts val="5951"/>
              </a:lnSpc>
              <a:spcBef>
                <a:spcPct val="0"/>
              </a:spcBef>
            </a:pPr>
            <a:r>
              <a:rPr lang="en-US" sz="4251" i="1">
                <a:solidFill>
                  <a:srgbClr val="0F4662"/>
                </a:solidFill>
                <a:latin typeface="Times New Roman Italics"/>
                <a:ea typeface="Times New Roman Italics"/>
                <a:cs typeface="Times New Roman Italics"/>
                <a:sym typeface="Times New Roman Italics"/>
              </a:rPr>
              <a:t>2. Semantic &amp; Panoptic Segmentation  -  Ujwala Shetty</a:t>
            </a:r>
          </a:p>
          <a:p>
            <a:pPr algn="l">
              <a:lnSpc>
                <a:spcPts val="5951"/>
              </a:lnSpc>
              <a:spcBef>
                <a:spcPct val="0"/>
              </a:spcBef>
            </a:pPr>
            <a:r>
              <a:rPr lang="en-US" sz="4251" i="1">
                <a:solidFill>
                  <a:srgbClr val="0F4662"/>
                </a:solidFill>
                <a:latin typeface="Times New Roman Italics"/>
                <a:ea typeface="Times New Roman Italics"/>
                <a:cs typeface="Times New Roman Italics"/>
                <a:sym typeface="Times New Roman Italics"/>
              </a:rPr>
              <a:t>3. Depth Estimation  – Shreya Sadalgekar</a:t>
            </a:r>
          </a:p>
          <a:p>
            <a:pPr algn="l">
              <a:lnSpc>
                <a:spcPts val="5951"/>
              </a:lnSpc>
              <a:spcBef>
                <a:spcPct val="0"/>
              </a:spcBef>
            </a:pPr>
            <a:r>
              <a:rPr lang="en-US" sz="4251" i="1">
                <a:solidFill>
                  <a:srgbClr val="0F4662"/>
                </a:solidFill>
                <a:latin typeface="Times New Roman Italics"/>
                <a:ea typeface="Times New Roman Italics"/>
                <a:cs typeface="Times New Roman Italics"/>
                <a:sym typeface="Times New Roman Italics"/>
              </a:rPr>
              <a:t>4. Object Detection &amp; Removal and showing the placeable region  – Bindu S</a:t>
            </a:r>
          </a:p>
          <a:p>
            <a:pPr algn="l">
              <a:lnSpc>
                <a:spcPts val="5951"/>
              </a:lnSpc>
              <a:spcBef>
                <a:spcPct val="0"/>
              </a:spcBef>
            </a:pPr>
            <a:r>
              <a:rPr lang="en-US" sz="4251" i="1">
                <a:solidFill>
                  <a:srgbClr val="0F4662"/>
                </a:solidFill>
                <a:latin typeface="Times New Roman Italics"/>
                <a:ea typeface="Times New Roman Italics"/>
                <a:cs typeface="Times New Roman Italics"/>
                <a:sym typeface="Times New Roman Italics"/>
              </a:rPr>
              <a:t>5. User Interaction for Placement, select a chair to replace- Shreya Sadalgekar</a:t>
            </a:r>
          </a:p>
          <a:p>
            <a:pPr algn="l">
              <a:lnSpc>
                <a:spcPts val="5951"/>
              </a:lnSpc>
              <a:spcBef>
                <a:spcPct val="0"/>
              </a:spcBef>
            </a:pPr>
            <a:r>
              <a:rPr lang="en-US" sz="4251" i="1">
                <a:solidFill>
                  <a:srgbClr val="0F4662"/>
                </a:solidFill>
                <a:latin typeface="Times New Roman Italics"/>
                <a:ea typeface="Times New Roman Italics"/>
                <a:cs typeface="Times New Roman Italics"/>
                <a:sym typeface="Times New Roman Italics"/>
              </a:rPr>
              <a:t>6. Object Segmentation (SAM) - Ujwala Shetty</a:t>
            </a:r>
          </a:p>
          <a:p>
            <a:pPr algn="l">
              <a:lnSpc>
                <a:spcPts val="5951"/>
              </a:lnSpc>
              <a:spcBef>
                <a:spcPct val="0"/>
              </a:spcBef>
            </a:pPr>
            <a:r>
              <a:rPr lang="en-US" sz="4251" i="1">
                <a:solidFill>
                  <a:srgbClr val="0F4662"/>
                </a:solidFill>
                <a:latin typeface="Times New Roman Italics"/>
                <a:ea typeface="Times New Roman Italics"/>
                <a:cs typeface="Times New Roman Italics"/>
                <a:sym typeface="Times New Roman Italics"/>
              </a:rPr>
              <a:t>7. Depth-Aware Scaling &amp; Placement - Ujwala Shetty</a:t>
            </a:r>
          </a:p>
          <a:p>
            <a:pPr algn="l">
              <a:lnSpc>
                <a:spcPts val="5951"/>
              </a:lnSpc>
              <a:spcBef>
                <a:spcPct val="0"/>
              </a:spcBef>
            </a:pPr>
            <a:r>
              <a:rPr lang="en-US" sz="4251" i="1">
                <a:solidFill>
                  <a:srgbClr val="0F4662"/>
                </a:solidFill>
                <a:latin typeface="Times New Roman Italics"/>
                <a:ea typeface="Times New Roman Italics"/>
                <a:cs typeface="Times New Roman Italics"/>
                <a:sym typeface="Times New Roman Italics"/>
              </a:rPr>
              <a:t>8. Visualization - Shreya Sadalgekar</a:t>
            </a:r>
          </a:p>
          <a:p>
            <a:pPr algn="l">
              <a:lnSpc>
                <a:spcPts val="3431"/>
              </a:lnSpc>
              <a:spcBef>
                <a:spcPct val="0"/>
              </a:spcBef>
            </a:pPr>
            <a:endParaRPr lang="en-US" sz="4251" i="1">
              <a:solidFill>
                <a:srgbClr val="0F4662"/>
              </a:solidFill>
              <a:latin typeface="Times New Roman Italics"/>
              <a:ea typeface="Times New Roman Italics"/>
              <a:cs typeface="Times New Roman Italics"/>
              <a:sym typeface="Times New Roman Italics"/>
            </a:endParaRPr>
          </a:p>
        </p:txBody>
      </p:sp>
      <p:sp>
        <p:nvSpPr>
          <p:cNvPr id="5" name="Freeform 5"/>
          <p:cNvSpPr/>
          <p:nvPr/>
        </p:nvSpPr>
        <p:spPr>
          <a:xfrm>
            <a:off x="15886848" y="-58294"/>
            <a:ext cx="1696782" cy="2390768"/>
          </a:xfrm>
          <a:custGeom>
            <a:avLst/>
            <a:gdLst/>
            <a:ahLst/>
            <a:cxnLst/>
            <a:rect l="l" t="t" r="r" b="b"/>
            <a:pathLst>
              <a:path w="1696782" h="2390768">
                <a:moveTo>
                  <a:pt x="0" y="0"/>
                </a:moveTo>
                <a:lnTo>
                  <a:pt x="1696782" y="0"/>
                </a:lnTo>
                <a:lnTo>
                  <a:pt x="1696782" y="2390767"/>
                </a:lnTo>
                <a:lnTo>
                  <a:pt x="0" y="2390767"/>
                </a:lnTo>
                <a:lnTo>
                  <a:pt x="0" y="0"/>
                </a:lnTo>
                <a:close/>
              </a:path>
            </a:pathLst>
          </a:custGeom>
          <a:blipFill>
            <a:blip r:embed="rId2"/>
            <a:stretch>
              <a:fillRect l="-34113" r="-43689"/>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0" y="2276792"/>
            <a:ext cx="18288000" cy="5619115"/>
          </a:xfrm>
          <a:prstGeom prst="rect">
            <a:avLst/>
          </a:prstGeom>
        </p:spPr>
        <p:txBody>
          <a:bodyPr lIns="0" tIns="0" rIns="0" bIns="0" rtlCol="0" anchor="t">
            <a:spAutoFit/>
          </a:bodyPr>
          <a:lstStyle/>
          <a:p>
            <a:pPr algn="ctr">
              <a:lnSpc>
                <a:spcPts val="8959"/>
              </a:lnSpc>
              <a:spcBef>
                <a:spcPct val="0"/>
              </a:spcBef>
            </a:pPr>
            <a:r>
              <a:rPr lang="en-US" sz="6399" b="1" i="1">
                <a:solidFill>
                  <a:srgbClr val="000000"/>
                </a:solidFill>
                <a:latin typeface="Cormorant Garamond Bold Italics"/>
                <a:ea typeface="Cormorant Garamond Bold Italics"/>
                <a:cs typeface="Cormorant Garamond Bold Italics"/>
                <a:sym typeface="Cormorant Garamond Bold Italics"/>
              </a:rPr>
              <a:t>Pipeline Flow:</a:t>
            </a:r>
          </a:p>
          <a:p>
            <a:pPr algn="ctr">
              <a:lnSpc>
                <a:spcPts val="8959"/>
              </a:lnSpc>
              <a:spcBef>
                <a:spcPct val="0"/>
              </a:spcBef>
            </a:pPr>
            <a:r>
              <a:rPr lang="en-US" sz="6399" i="1">
                <a:solidFill>
                  <a:srgbClr val="000000"/>
                </a:solidFill>
                <a:latin typeface="Cormorant Garamond Italics"/>
                <a:ea typeface="Cormorant Garamond Italics"/>
                <a:cs typeface="Cormorant Garamond Italics"/>
                <a:sym typeface="Cormorant Garamond Italics"/>
              </a:rPr>
              <a:t>Scene image → Scene classification → Segmentation &amp; placeable mask → Depth estimation → (Optional) object removal → User selects placement → Chair segmented &amp; scaled → Chair composited onto scene.</a:t>
            </a:r>
          </a:p>
        </p:txBody>
      </p:sp>
      <p:sp>
        <p:nvSpPr>
          <p:cNvPr id="3" name="Freeform 3"/>
          <p:cNvSpPr/>
          <p:nvPr/>
        </p:nvSpPr>
        <p:spPr>
          <a:xfrm>
            <a:off x="15886848" y="-58294"/>
            <a:ext cx="1696782" cy="2390768"/>
          </a:xfrm>
          <a:custGeom>
            <a:avLst/>
            <a:gdLst/>
            <a:ahLst/>
            <a:cxnLst/>
            <a:rect l="l" t="t" r="r" b="b"/>
            <a:pathLst>
              <a:path w="1696782" h="2390768">
                <a:moveTo>
                  <a:pt x="0" y="0"/>
                </a:moveTo>
                <a:lnTo>
                  <a:pt x="1696782" y="0"/>
                </a:lnTo>
                <a:lnTo>
                  <a:pt x="1696782" y="2390767"/>
                </a:lnTo>
                <a:lnTo>
                  <a:pt x="0" y="2390767"/>
                </a:lnTo>
                <a:lnTo>
                  <a:pt x="0" y="0"/>
                </a:lnTo>
                <a:close/>
              </a:path>
            </a:pathLst>
          </a:custGeom>
          <a:blipFill>
            <a:blip r:embed="rId2"/>
            <a:stretch>
              <a:fillRect l="-34113" r="-43689"/>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1028700" y="1956310"/>
            <a:ext cx="6492240" cy="0"/>
          </a:xfrm>
          <a:prstGeom prst="line">
            <a:avLst/>
          </a:prstGeom>
          <a:ln w="76200" cap="flat">
            <a:solidFill>
              <a:srgbClr val="0F4662"/>
            </a:solidFill>
            <a:prstDash val="solid"/>
            <a:headEnd type="none" w="sm" len="sm"/>
            <a:tailEnd type="none" w="sm" len="sm"/>
          </a:ln>
        </p:spPr>
      </p:sp>
      <p:sp>
        <p:nvSpPr>
          <p:cNvPr id="3" name="Freeform 3"/>
          <p:cNvSpPr/>
          <p:nvPr/>
        </p:nvSpPr>
        <p:spPr>
          <a:xfrm>
            <a:off x="15886848" y="-58294"/>
            <a:ext cx="1696782" cy="2390768"/>
          </a:xfrm>
          <a:custGeom>
            <a:avLst/>
            <a:gdLst/>
            <a:ahLst/>
            <a:cxnLst/>
            <a:rect l="l" t="t" r="r" b="b"/>
            <a:pathLst>
              <a:path w="1696782" h="2390768">
                <a:moveTo>
                  <a:pt x="0" y="0"/>
                </a:moveTo>
                <a:lnTo>
                  <a:pt x="1696782" y="0"/>
                </a:lnTo>
                <a:lnTo>
                  <a:pt x="1696782" y="2390767"/>
                </a:lnTo>
                <a:lnTo>
                  <a:pt x="0" y="2390767"/>
                </a:lnTo>
                <a:lnTo>
                  <a:pt x="0" y="0"/>
                </a:lnTo>
                <a:close/>
              </a:path>
            </a:pathLst>
          </a:custGeom>
          <a:blipFill>
            <a:blip r:embed="rId2"/>
            <a:stretch>
              <a:fillRect l="-34113" r="-43689"/>
            </a:stretch>
          </a:blipFill>
        </p:spPr>
      </p:sp>
      <p:sp>
        <p:nvSpPr>
          <p:cNvPr id="4" name="Freeform 4"/>
          <p:cNvSpPr/>
          <p:nvPr/>
        </p:nvSpPr>
        <p:spPr>
          <a:xfrm>
            <a:off x="2742394" y="2332473"/>
            <a:ext cx="12803211" cy="6648363"/>
          </a:xfrm>
          <a:custGeom>
            <a:avLst/>
            <a:gdLst/>
            <a:ahLst/>
            <a:cxnLst/>
            <a:rect l="l" t="t" r="r" b="b"/>
            <a:pathLst>
              <a:path w="12803211" h="6648363">
                <a:moveTo>
                  <a:pt x="0" y="0"/>
                </a:moveTo>
                <a:lnTo>
                  <a:pt x="12803212" y="0"/>
                </a:lnTo>
                <a:lnTo>
                  <a:pt x="12803212" y="6648363"/>
                </a:lnTo>
                <a:lnTo>
                  <a:pt x="0" y="6648363"/>
                </a:lnTo>
                <a:lnTo>
                  <a:pt x="0" y="0"/>
                </a:lnTo>
                <a:close/>
              </a:path>
            </a:pathLst>
          </a:custGeom>
          <a:blipFill>
            <a:blip r:embed="rId3"/>
            <a:stretch>
              <a:fillRect t="-611" b="-6269"/>
            </a:stretch>
          </a:blipFill>
        </p:spPr>
      </p:sp>
      <p:sp>
        <p:nvSpPr>
          <p:cNvPr id="5" name="TextBox 5"/>
          <p:cNvSpPr txBox="1"/>
          <p:nvPr/>
        </p:nvSpPr>
        <p:spPr>
          <a:xfrm>
            <a:off x="1028700" y="599709"/>
            <a:ext cx="10534281" cy="1085238"/>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DEMO: Panoptic Segmentation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1028700" y="1956310"/>
            <a:ext cx="6492240" cy="0"/>
          </a:xfrm>
          <a:prstGeom prst="line">
            <a:avLst/>
          </a:prstGeom>
          <a:ln w="76200" cap="flat">
            <a:solidFill>
              <a:srgbClr val="0F4662"/>
            </a:solidFill>
            <a:prstDash val="solid"/>
            <a:headEnd type="none" w="sm" len="sm"/>
            <a:tailEnd type="none" w="sm" len="sm"/>
          </a:ln>
        </p:spPr>
      </p:sp>
      <p:sp>
        <p:nvSpPr>
          <p:cNvPr id="3" name="Freeform 3"/>
          <p:cNvSpPr/>
          <p:nvPr/>
        </p:nvSpPr>
        <p:spPr>
          <a:xfrm>
            <a:off x="1741293" y="2294925"/>
            <a:ext cx="12180191" cy="7262439"/>
          </a:xfrm>
          <a:custGeom>
            <a:avLst/>
            <a:gdLst/>
            <a:ahLst/>
            <a:cxnLst/>
            <a:rect l="l" t="t" r="r" b="b"/>
            <a:pathLst>
              <a:path w="12180191" h="7262439">
                <a:moveTo>
                  <a:pt x="0" y="0"/>
                </a:moveTo>
                <a:lnTo>
                  <a:pt x="12180191" y="0"/>
                </a:lnTo>
                <a:lnTo>
                  <a:pt x="12180191" y="7262439"/>
                </a:lnTo>
                <a:lnTo>
                  <a:pt x="0" y="7262439"/>
                </a:lnTo>
                <a:lnTo>
                  <a:pt x="0" y="0"/>
                </a:lnTo>
                <a:close/>
              </a:path>
            </a:pathLst>
          </a:custGeom>
          <a:blipFill>
            <a:blip r:embed="rId2"/>
            <a:stretch>
              <a:fillRect/>
            </a:stretch>
          </a:blipFill>
        </p:spPr>
      </p:sp>
      <p:sp>
        <p:nvSpPr>
          <p:cNvPr id="4" name="Freeform 4"/>
          <p:cNvSpPr/>
          <p:nvPr/>
        </p:nvSpPr>
        <p:spPr>
          <a:xfrm>
            <a:off x="15886848" y="-58294"/>
            <a:ext cx="1696782" cy="2390768"/>
          </a:xfrm>
          <a:custGeom>
            <a:avLst/>
            <a:gdLst/>
            <a:ahLst/>
            <a:cxnLst/>
            <a:rect l="l" t="t" r="r" b="b"/>
            <a:pathLst>
              <a:path w="1696782" h="2390768">
                <a:moveTo>
                  <a:pt x="0" y="0"/>
                </a:moveTo>
                <a:lnTo>
                  <a:pt x="1696782" y="0"/>
                </a:lnTo>
                <a:lnTo>
                  <a:pt x="1696782" y="2390767"/>
                </a:lnTo>
                <a:lnTo>
                  <a:pt x="0" y="2390767"/>
                </a:lnTo>
                <a:lnTo>
                  <a:pt x="0" y="0"/>
                </a:lnTo>
                <a:close/>
              </a:path>
            </a:pathLst>
          </a:custGeom>
          <a:blipFill>
            <a:blip r:embed="rId3"/>
            <a:stretch>
              <a:fillRect l="-34113" r="-43689"/>
            </a:stretch>
          </a:blipFill>
        </p:spPr>
      </p:sp>
      <p:sp>
        <p:nvSpPr>
          <p:cNvPr id="5" name="Freeform 5"/>
          <p:cNvSpPr/>
          <p:nvPr/>
        </p:nvSpPr>
        <p:spPr>
          <a:xfrm>
            <a:off x="1741293" y="2223010"/>
            <a:ext cx="12180191" cy="7277664"/>
          </a:xfrm>
          <a:custGeom>
            <a:avLst/>
            <a:gdLst/>
            <a:ahLst/>
            <a:cxnLst/>
            <a:rect l="l" t="t" r="r" b="b"/>
            <a:pathLst>
              <a:path w="12180191" h="7277664">
                <a:moveTo>
                  <a:pt x="0" y="0"/>
                </a:moveTo>
                <a:lnTo>
                  <a:pt x="12180191" y="0"/>
                </a:lnTo>
                <a:lnTo>
                  <a:pt x="12180191" y="7277664"/>
                </a:lnTo>
                <a:lnTo>
                  <a:pt x="0" y="7277664"/>
                </a:lnTo>
                <a:lnTo>
                  <a:pt x="0" y="0"/>
                </a:lnTo>
                <a:close/>
              </a:path>
            </a:pathLst>
          </a:custGeom>
          <a:blipFill>
            <a:blip r:embed="rId4"/>
            <a:stretch>
              <a:fillRect/>
            </a:stretch>
          </a:blipFill>
        </p:spPr>
      </p:sp>
      <p:sp>
        <p:nvSpPr>
          <p:cNvPr id="6" name="TextBox 6"/>
          <p:cNvSpPr txBox="1"/>
          <p:nvPr/>
        </p:nvSpPr>
        <p:spPr>
          <a:xfrm>
            <a:off x="1028700" y="599709"/>
            <a:ext cx="8048163" cy="1085238"/>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DEMO: Object Detection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859</Words>
  <Application>Microsoft Office PowerPoint</Application>
  <PresentationFormat>Custom</PresentationFormat>
  <Paragraphs>67</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Quicksand</vt:lpstr>
      <vt:lpstr>Calibri</vt:lpstr>
      <vt:lpstr>Quicksand Bold</vt:lpstr>
      <vt:lpstr>Times New Roman Italics</vt:lpstr>
      <vt:lpstr>Cormorant Garamond Bold Italics</vt:lpstr>
      <vt:lpstr>Arial</vt:lpstr>
      <vt:lpstr>Cormorant Garamond Italics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CCBD &amp;CDSAML</dc:title>
  <cp:lastModifiedBy>Sindhu S</cp:lastModifiedBy>
  <cp:revision>2</cp:revision>
  <dcterms:created xsi:type="dcterms:W3CDTF">2006-08-16T00:00:00Z</dcterms:created>
  <dcterms:modified xsi:type="dcterms:W3CDTF">2025-06-25T04:54:57Z</dcterms:modified>
  <dc:identifier>DAGrPPGYK6k</dc:identifier>
</cp:coreProperties>
</file>

<file path=docProps/thumbnail.jpeg>
</file>